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  <p:sldMasterId id="2147483735" r:id="rId2"/>
  </p:sldMasterIdLst>
  <p:notesMasterIdLst>
    <p:notesMasterId r:id="rId51"/>
  </p:notesMasterIdLst>
  <p:sldIdLst>
    <p:sldId id="1143" r:id="rId3"/>
    <p:sldId id="4569" r:id="rId4"/>
    <p:sldId id="4570" r:id="rId5"/>
    <p:sldId id="1029" r:id="rId6"/>
    <p:sldId id="4566" r:id="rId7"/>
    <p:sldId id="1153" r:id="rId8"/>
    <p:sldId id="1154" r:id="rId9"/>
    <p:sldId id="1162" r:id="rId10"/>
    <p:sldId id="4544" r:id="rId11"/>
    <p:sldId id="4538" r:id="rId12"/>
    <p:sldId id="4539" r:id="rId13"/>
    <p:sldId id="1159" r:id="rId14"/>
    <p:sldId id="4576" r:id="rId15"/>
    <p:sldId id="1100" r:id="rId16"/>
    <p:sldId id="1142" r:id="rId17"/>
    <p:sldId id="1101" r:id="rId18"/>
    <p:sldId id="4541" r:id="rId19"/>
    <p:sldId id="271" r:id="rId20"/>
    <p:sldId id="1165" r:id="rId21"/>
    <p:sldId id="302" r:id="rId22"/>
    <p:sldId id="1160" r:id="rId23"/>
    <p:sldId id="1144" r:id="rId24"/>
    <p:sldId id="300" r:id="rId25"/>
    <p:sldId id="287" r:id="rId26"/>
    <p:sldId id="1156" r:id="rId27"/>
    <p:sldId id="4553" r:id="rId28"/>
    <p:sldId id="4554" r:id="rId29"/>
    <p:sldId id="4559" r:id="rId30"/>
    <p:sldId id="4555" r:id="rId31"/>
    <p:sldId id="303" r:id="rId32"/>
    <p:sldId id="1150" r:id="rId33"/>
    <p:sldId id="1171" r:id="rId34"/>
    <p:sldId id="4542" r:id="rId35"/>
    <p:sldId id="309" r:id="rId36"/>
    <p:sldId id="1170" r:id="rId37"/>
    <p:sldId id="4134" r:id="rId38"/>
    <p:sldId id="4560" r:id="rId39"/>
    <p:sldId id="4126" r:id="rId40"/>
    <p:sldId id="4129" r:id="rId41"/>
    <p:sldId id="4130" r:id="rId42"/>
    <p:sldId id="1172" r:id="rId43"/>
    <p:sldId id="1175" r:id="rId44"/>
    <p:sldId id="4561" r:id="rId45"/>
    <p:sldId id="4563" r:id="rId46"/>
    <p:sldId id="4571" r:id="rId47"/>
    <p:sldId id="4578" r:id="rId48"/>
    <p:sldId id="4572" r:id="rId49"/>
    <p:sldId id="4574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7" initials="W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4C88"/>
    <a:srgbClr val="2B414D"/>
    <a:srgbClr val="FAF7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141" autoAdjust="0"/>
    <p:restoredTop sz="91356"/>
  </p:normalViewPr>
  <p:slideViewPr>
    <p:cSldViewPr snapToGrid="0" snapToObjects="1">
      <p:cViewPr>
        <p:scale>
          <a:sx n="118" d="100"/>
          <a:sy n="118" d="100"/>
        </p:scale>
        <p:origin x="-48" y="14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63" d="100"/>
          <a:sy n="63" d="100"/>
        </p:scale>
        <p:origin x="1488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EC6A77-897B-A94D-8179-085D1B4EE98D}" type="datetimeFigureOut">
              <a:rPr lang="en-US" smtClean="0"/>
              <a:t>4/21/25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F294D8-753E-E842-8CF8-893A8D4FD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784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B49D78-09A2-4748-BA4D-E401F16DAB3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66683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6281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9749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49D78-09A2-4748-BA4D-E401F16DAB3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1193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1064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49D78-09A2-4748-BA4D-E401F16DAB30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5776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B49D78-09A2-4748-BA4D-E401F16DAB30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9923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1A4D-4FAD-45A6-A3C5-59711005E0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6B803A-233C-48A3-A920-5820C83A0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2737BC-96A1-42A3-AD8D-9E8CD7FB7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0958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A7E2CB-D8A4-4CA5-AD0E-4339221B42D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7097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9209D-86FD-A44D-A7A8-3C9EAF8041ED}" type="datetime1">
              <a:rPr lang="en-US" smtClean="0"/>
              <a:t>4/21/25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6998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AC93BC-FABB-8A49-8D8B-89C79F41B98F}" type="datetime1">
              <a:rPr lang="en-US" smtClean="0"/>
              <a:t>4/21/25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4393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338EC8-5091-ED4B-9F68-A2A907F8738A}" type="datetime1">
              <a:rPr lang="en-US" smtClean="0"/>
              <a:t>4/21/25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0312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94605-DB4B-7648-B64F-004B6FC88E6E}" type="datetime1">
              <a:rPr lang="en-US" smtClean="0"/>
              <a:t>4/21/25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9359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8C9E3-6026-0040-9DA9-CD0C8CE16F1B}" type="datetime1">
              <a:rPr lang="en-US" smtClean="0"/>
              <a:t>4/21/25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3086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DFA138-EC45-C84B-BD28-2EA0A916F5C3}" type="datetime1">
              <a:rPr lang="en-US" smtClean="0"/>
              <a:t>4/21/25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687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A599E-3BB3-7D42-ACC2-596CCCD17047}" type="datetime1">
              <a:rPr lang="en-US" smtClean="0"/>
              <a:t>4/21/25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666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B658F-5036-2543-A188-AC2CFA5A5C7E}" type="datetime1">
              <a:rPr lang="en-US" smtClean="0"/>
              <a:t>4/21/25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6953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6C5F1-7C28-8D42-8F99-63B829EA8629}" type="datetime1">
              <a:rPr lang="en-US" smtClean="0"/>
              <a:t>4/21/25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277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80322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9AA8E-2C8A-A14C-9D67-601581EB5185}" type="datetime1">
              <a:rPr lang="en-US" smtClean="0"/>
              <a:t>4/21/25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1613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0382B-688A-924F-AFB7-06287BD499CE}" type="datetime1">
              <a:rPr lang="en-US" smtClean="0"/>
              <a:t>4/21/25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0476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4000"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>
            <a:lvl3pPr>
              <a:defRPr sz="240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141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C1AA319-333D-412C-9DD7-9A6C0D760DBE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5790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EAB0322-A9EB-43EB-8A82-07D57F72DE4A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/>
          <a:lstStyle>
            <a:lvl1pPr>
              <a:lnSpc>
                <a:spcPct val="100000"/>
              </a:lnSpc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8156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1A90B-032D-47E4-AA87-462359C7B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E3E4E5-6537-4C35-A50E-A91EDDFC5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DD0AEE99-5F0F-4100-9685-AAB2EBB6D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51" y="6230226"/>
            <a:ext cx="2743200" cy="365125"/>
          </a:xfrm>
        </p:spPr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4336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72545-EFE2-4330-B6AE-68DD7018D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65C42-8E4E-4995-8882-EDA6243577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0386CD-7692-45A5-96E1-56EF3B35FB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968283-0879-4456-B3EF-65A7B363EF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D478B5-F754-4D16-A4E6-C28D49165B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312041-9D94-4A1D-B742-6CF6728A9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0454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2E3BC-6A56-4810-AE88-730E1D260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7062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0C0B4B-CECB-4D80-B0B3-10BA52D49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3757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F9E97E-8590-4661-B926-74D82175F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EFE9F-E4C2-4E94-B15C-7561DD632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3037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72820-9D3E-44DA-B4D3-E0A65C8E5B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2751" y="62302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0C4C88"/>
                </a:solidFill>
              </a:defRPr>
            </a:lvl1pPr>
          </a:lstStyle>
          <a:p>
            <a:fld id="{D9F085D5-EC86-4F6A-B501-C1359CB3911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Workspace [Presentation]" hidden="1">
            <a:extLst>
              <a:ext uri="{FF2B5EF4-FFF2-40B4-BE49-F238E27FC236}">
                <a16:creationId xmlns:a16="http://schemas.microsoft.com/office/drawing/2014/main" id="{07CF207E-F6E3-4338-83CD-7F26AF8EFD5E}"/>
              </a:ext>
            </a:extLst>
          </p:cNvPr>
          <p:cNvSpPr/>
          <p:nvPr userDrawn="1"/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 w="12700" cap="flat" cmpd="sng" algn="ctr">
            <a:solidFill>
              <a:srgbClr val="D24726"/>
            </a:solidFill>
            <a:prstDash val="lgDash"/>
            <a:miter lim="800000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FCAFF6B-AEE7-4DF3-9AA6-FC371F384119}"/>
              </a:ext>
            </a:extLst>
          </p:cNvPr>
          <p:cNvCxnSpPr>
            <a:cxnSpLocks/>
          </p:cNvCxnSpPr>
          <p:nvPr userDrawn="1"/>
        </p:nvCxnSpPr>
        <p:spPr>
          <a:xfrm>
            <a:off x="3310764" y="6412788"/>
            <a:ext cx="8153398" cy="0"/>
          </a:xfrm>
          <a:prstGeom prst="line">
            <a:avLst/>
          </a:prstGeom>
          <a:ln>
            <a:solidFill>
              <a:srgbClr val="0C4C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45C10A0A-8A4B-47E1-9F98-875C5F817B9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174279" y="0"/>
            <a:ext cx="2017721" cy="18987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F4E8CB-31CF-4E8D-A3AC-73D8C76CAD0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35378" y="6176568"/>
            <a:ext cx="2834640" cy="47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692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34" r:id="rId3"/>
    <p:sldLayoutId id="2147483724" r:id="rId4"/>
    <p:sldLayoutId id="2147483733" r:id="rId5"/>
    <p:sldLayoutId id="2147483723" r:id="rId6"/>
    <p:sldLayoutId id="2147483725" r:id="rId7"/>
    <p:sldLayoutId id="2147483726" r:id="rId8"/>
    <p:sldLayoutId id="2147483727" r:id="rId9"/>
    <p:sldLayoutId id="2147483732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0C4C88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rgbClr val="0C4C88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-"/>
        <a:defRPr sz="2400" kern="1200">
          <a:solidFill>
            <a:srgbClr val="2B414D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 typeface="Courier New" panose="02070309020205020404" pitchFamily="49" charset="0"/>
        <a:buChar char="o"/>
        <a:defRPr sz="2400" kern="1200">
          <a:solidFill>
            <a:srgbClr val="2B414D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4E4539-7F26-9241-A20D-0D4468EC75C7}" type="datetime1">
              <a:rPr lang="en-US" smtClean="0"/>
              <a:t>4/21/25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7950FE-12CD-4508-ACD8-B6DEBE1BB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910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0Documents/Template/Delegate_Map.png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file:////Users/Jon/NEED%20Dropbox/Presentations/0Documents/Template/legend.png" TargetMode="Externa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eedecon.org/testimonials.php" TargetMode="External"/><Relationship Id="rId2" Type="http://schemas.openxmlformats.org/officeDocument/2006/relationships/hyperlink" Target="mailto:info@NEEDelegation.or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mailto:rjgitter@owu.edu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341D4B7-8A53-4C37-8E33-372EAB5776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80826" y="253548"/>
            <a:ext cx="4206701" cy="6102802"/>
          </a:xfrm>
          <a:prstGeom prst="rect">
            <a:avLst/>
          </a:prstGeom>
          <a:solidFill>
            <a:srgbClr val="AFABAB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99D605-1015-964C-B214-83FEC3272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2963" y="420017"/>
            <a:ext cx="3801979" cy="576986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>
              <a:lnSpc>
                <a:spcPct val="90000"/>
              </a:lnSpc>
            </a:pPr>
            <a:b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</a:br>
            <a:b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</a:br>
            <a:r>
              <a:rPr lang="en-US" sz="31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Give Me Your Poor, Your Tired, Your Homeless (Some Restrictions </a:t>
            </a:r>
            <a:br>
              <a:rPr lang="en-US" sz="3100" b="1" dirty="0">
                <a:solidFill>
                  <a:srgbClr val="C00000"/>
                </a:solidFill>
                <a:latin typeface="Times New Roman" panose="02020603050405020304" pitchFamily="18" charset="0"/>
              </a:rPr>
            </a:br>
            <a:r>
              <a:rPr lang="en-US" sz="31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May Apply):  </a:t>
            </a:r>
            <a:br>
              <a:rPr lang="en-US" sz="3100" b="1" dirty="0">
                <a:solidFill>
                  <a:srgbClr val="C00000"/>
                </a:solidFill>
                <a:latin typeface="Times New Roman" panose="02020603050405020304" pitchFamily="18" charset="0"/>
              </a:rPr>
            </a:br>
            <a:r>
              <a:rPr lang="en-US" sz="27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Immigration to the United States in the 21st Century</a:t>
            </a:r>
            <a:br>
              <a:rPr lang="en-US" sz="2800" dirty="0"/>
            </a:br>
            <a:br>
              <a:rPr lang="en-US" sz="2700" dirty="0"/>
            </a:br>
            <a:r>
              <a:rPr lang="en-US" sz="2400" dirty="0"/>
              <a:t>Bob Gitter, Ohio Wesleyan</a:t>
            </a:r>
            <a:br>
              <a:rPr lang="en-US" sz="2400" dirty="0"/>
            </a:br>
            <a:r>
              <a:rPr lang="en-US" sz="2400" dirty="0"/>
              <a:t>Prof of Econ, Emeritus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National Economic Education Delegation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University of Connecticut OLLI</a:t>
            </a:r>
            <a:br>
              <a:rPr lang="en-US" sz="2400" dirty="0"/>
            </a:br>
            <a:r>
              <a:rPr lang="en-US" sz="2400" dirty="0"/>
              <a:t>Storrs, CT</a:t>
            </a:r>
            <a:br>
              <a:rPr lang="en-US" sz="2400" dirty="0"/>
            </a:br>
            <a:r>
              <a:rPr lang="en-US" sz="2400" dirty="0"/>
              <a:t>April 24, 2025</a:t>
            </a:r>
            <a:br>
              <a:rPr lang="en-US" sz="2800" dirty="0"/>
            </a:br>
            <a:br>
              <a:rPr lang="en-US" sz="3600" dirty="0"/>
            </a:br>
            <a:endParaRPr lang="en-US" sz="36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630B15B-CFE8-4FE5-8F6E-666207C945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06268" y="253548"/>
            <a:ext cx="4388846" cy="6102802"/>
          </a:xfrm>
          <a:prstGeom prst="rect">
            <a:avLst/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B51AAA3-DDFE-48DE-AF38-BE32846EC4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826137" y="420017"/>
            <a:ext cx="4149109" cy="5769864"/>
          </a:xfrm>
          <a:prstGeom prst="rect">
            <a:avLst/>
          </a:prstGeom>
          <a:noFill/>
          <a:ln w="6350" cap="sq" cmpd="sng" algn="ctr">
            <a:solidFill>
              <a:srgbClr val="404040"/>
            </a:solidFill>
            <a:prstDash val="solid"/>
            <a:miter lim="800000"/>
          </a:ln>
          <a:effectLst/>
        </p:spPr>
      </p:sp>
      <p:pic>
        <p:nvPicPr>
          <p:cNvPr id="9" name="Picture 8" descr="A person holding a flag&#10;&#10;Description automatically generated">
            <a:extLst>
              <a:ext uri="{FF2B5EF4-FFF2-40B4-BE49-F238E27FC236}">
                <a16:creationId xmlns:a16="http://schemas.microsoft.com/office/drawing/2014/main" id="{27D7EFF7-144E-7E47-B9FC-497B84E7E9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8" r="44679" b="-2"/>
          <a:stretch/>
        </p:blipFill>
        <p:spPr>
          <a:xfrm>
            <a:off x="2068280" y="401121"/>
            <a:ext cx="3906965" cy="546872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F9551B-F66F-9B40-B4E3-33EFDCDBD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81950" y="6356351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457200">
              <a:spcAft>
                <a:spcPts val="600"/>
              </a:spcAft>
            </a:pPr>
            <a:fld id="{DE7950FE-12CD-4508-ACD8-B6DEBE1BB436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7200">
                <a:spcAft>
                  <a:spcPts val="600"/>
                </a:spcAft>
              </a:pPr>
              <a:t>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097666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13380-5C17-D620-ABCE-51796EE8A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</a:t>
            </a:r>
            <a:r>
              <a:rPr lang="en-US" dirty="0"/>
              <a:t>e Migration Decision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E498CE-CF3F-2E52-8484-3353D9B3F7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685800" indent="-685800" algn="l">
              <a:buFont typeface="Arial"/>
              <a:buChar char="•"/>
            </a:pPr>
            <a:r>
              <a:rPr lang="en-US" sz="3600" dirty="0">
                <a:solidFill>
                  <a:schemeClr val="tx1"/>
                </a:solidFill>
              </a:rPr>
              <a:t> Benefit of Migrating</a:t>
            </a:r>
          </a:p>
          <a:p>
            <a:pPr marL="685800" indent="-685800" algn="l">
              <a:buFont typeface="Arial"/>
              <a:buChar char="•"/>
            </a:pPr>
            <a:r>
              <a:rPr lang="en-US" sz="3600" dirty="0">
                <a:solidFill>
                  <a:schemeClr val="tx1"/>
                </a:solidFill>
              </a:rPr>
              <a:t> Benefit of Staying</a:t>
            </a:r>
          </a:p>
          <a:p>
            <a:pPr marL="685800" indent="-685800" algn="l">
              <a:buFont typeface="Arial"/>
              <a:buChar char="•"/>
            </a:pPr>
            <a:r>
              <a:rPr lang="en-US" sz="3600" dirty="0">
                <a:solidFill>
                  <a:schemeClr val="tx1"/>
                </a:solidFill>
              </a:rPr>
              <a:t> Cost of Migrating</a:t>
            </a: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89513F-1A44-23A0-D199-96DAAE77A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34983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EBEFF-07F1-522A-940C-00D8E03F4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Dis</a:t>
            </a:r>
            <a:r>
              <a:rPr lang="en-US" dirty="0"/>
              <a:t>tribution of Income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247483-5536-BB68-8A68-9776D5BF1F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53986A-0E38-1A60-5DEF-033286382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11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511386"/>
            <a:ext cx="7924800" cy="33982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AD278AB-8C70-B91F-085A-FFE9302F7B6E}"/>
              </a:ext>
            </a:extLst>
          </p:cNvPr>
          <p:cNvSpPr txBox="1"/>
          <p:nvPr/>
        </p:nvSpPr>
        <p:spPr>
          <a:xfrm>
            <a:off x="7740503" y="3200400"/>
            <a:ext cx="36132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</a:rPr>
              <a:t>United States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F92412-10F2-E61A-A95B-3AA7CBDF8D7F}"/>
              </a:ext>
            </a:extLst>
          </p:cNvPr>
          <p:cNvSpPr txBox="1"/>
          <p:nvPr/>
        </p:nvSpPr>
        <p:spPr>
          <a:xfrm>
            <a:off x="3848986" y="3200400"/>
            <a:ext cx="14672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Mexico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97CFE7-10FB-7506-DEF7-C859FD83549A}"/>
              </a:ext>
            </a:extLst>
          </p:cNvPr>
          <p:cNvSpPr txBox="1"/>
          <p:nvPr/>
        </p:nvSpPr>
        <p:spPr>
          <a:xfrm>
            <a:off x="5583382" y="5154808"/>
            <a:ext cx="1371600" cy="530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Income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A3BE36-D7DC-9791-BF6B-D86D5763E0B5}"/>
              </a:ext>
            </a:extLst>
          </p:cNvPr>
          <p:cNvSpPr txBox="1"/>
          <p:nvPr/>
        </p:nvSpPr>
        <p:spPr>
          <a:xfrm>
            <a:off x="838199" y="3986921"/>
            <a:ext cx="28416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Number of People</a:t>
            </a:r>
          </a:p>
        </p:txBody>
      </p:sp>
    </p:spTree>
    <p:extLst>
      <p:ext uri="{BB962C8B-B14F-4D97-AF65-F5344CB8AC3E}">
        <p14:creationId xmlns:p14="http://schemas.microsoft.com/office/powerpoint/2010/main" val="15491073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E966DC-DF8F-A2BC-C7B5-AC4DF8456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</a:t>
            </a:r>
            <a:r>
              <a:rPr lang="en-US" dirty="0"/>
              <a:t>e Dangers of Border Crossing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918C3F-1007-82A8-B5D8-6ECF1D1BCA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B4F8D2-336F-5C39-790E-7F43B70F5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12</a:t>
            </a:fld>
            <a:endParaRPr lang="en-US"/>
          </a:p>
        </p:txBody>
      </p:sp>
      <p:pic>
        <p:nvPicPr>
          <p:cNvPr id="5" name="Picture 2" descr="Photo by Joshua Barajas/PBS NewsHour">
            <a:extLst>
              <a:ext uri="{FF2B5EF4-FFF2-40B4-BE49-F238E27FC236}">
                <a16:creationId xmlns:a16="http://schemas.microsoft.com/office/drawing/2014/main" id="{AC460DFC-1A63-B117-51F6-540B3C8E5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543646"/>
            <a:ext cx="7010400" cy="4667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11118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CD103-40F9-0249-AF03-4D83AB4B1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Ke</a:t>
            </a:r>
            <a:r>
              <a:rPr lang="en-US" dirty="0"/>
              <a:t>y Laws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E000B6-6D12-E26C-FCD1-C3CE545AB5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 algn="l">
              <a:buFont typeface="Arial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Quota and Immigrations Acts (1921 and 1924)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Bracero Program(1942-1964)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Immigration and Nationality Act (1965)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</a:rPr>
              <a:t>Immigration and Control Act (1986)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9A9EB5-ECDD-7856-2037-5BAFAD57F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52898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1C06F-EE5D-2440-AD32-400F98D8E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U.S</a:t>
            </a:r>
            <a:r>
              <a:rPr lang="en-US" dirty="0"/>
              <a:t>. Immigration 1820-1880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CB79E3-9162-FD43-9489-2E3C14896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14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C652A4-E1C6-9F41-BDC0-A2627D31C154}"/>
              </a:ext>
            </a:extLst>
          </p:cNvPr>
          <p:cNvSpPr txBox="1"/>
          <p:nvPr/>
        </p:nvSpPr>
        <p:spPr>
          <a:xfrm>
            <a:off x="7162802" y="5699888"/>
            <a:ext cx="306365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https://</a:t>
            </a:r>
            <a:r>
              <a:rPr lang="en-US" sz="900" dirty="0" err="1"/>
              <a:t>www.libertyellisfoundation.org</a:t>
            </a:r>
            <a:r>
              <a:rPr lang="en-US" sz="900" dirty="0"/>
              <a:t>/immigration-timeline</a:t>
            </a:r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084CCEEF-FD08-1940-B4EE-98037B538E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3979" y="1712120"/>
            <a:ext cx="5128822" cy="3731418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CAA26337-0E2A-514C-9DA3-3B1E2B80AA0E}"/>
              </a:ext>
            </a:extLst>
          </p:cNvPr>
          <p:cNvGraphicFramePr>
            <a:graphicFrameLocks noGrp="1"/>
          </p:cNvGraphicFramePr>
          <p:nvPr/>
        </p:nvGraphicFramePr>
        <p:xfrm>
          <a:off x="7162800" y="1718975"/>
          <a:ext cx="3103496" cy="37265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1748">
                  <a:extLst>
                    <a:ext uri="{9D8B030D-6E8A-4147-A177-3AD203B41FA5}">
                      <a16:colId xmlns:a16="http://schemas.microsoft.com/office/drawing/2014/main" val="2364186527"/>
                    </a:ext>
                  </a:extLst>
                </a:gridCol>
                <a:gridCol w="1551748">
                  <a:extLst>
                    <a:ext uri="{9D8B030D-6E8A-4147-A177-3AD203B41FA5}">
                      <a16:colId xmlns:a16="http://schemas.microsoft.com/office/drawing/2014/main" val="921635637"/>
                    </a:ext>
                  </a:extLst>
                </a:gridCol>
              </a:tblGrid>
              <a:tr h="425426">
                <a:tc>
                  <a:txBody>
                    <a:bodyPr/>
                    <a:lstStyle/>
                    <a:p>
                      <a:r>
                        <a:rPr lang="en-US" sz="1700" dirty="0"/>
                        <a:t>Source Country</a:t>
                      </a:r>
                    </a:p>
                  </a:txBody>
                  <a:tcPr marL="68580" marR="68580"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1820-1880</a:t>
                      </a:r>
                    </a:p>
                  </a:txBody>
                  <a:tcPr marL="68580" marR="68580" marT="34290" marB="34290" anchor="b"/>
                </a:tc>
                <a:extLst>
                  <a:ext uri="{0D108BD9-81ED-4DB2-BD59-A6C34878D82A}">
                    <a16:rowId xmlns:a16="http://schemas.microsoft.com/office/drawing/2014/main" val="3274771689"/>
                  </a:ext>
                </a:extLst>
              </a:tr>
              <a:tr h="425426">
                <a:tc>
                  <a:txBody>
                    <a:bodyPr/>
                    <a:lstStyle/>
                    <a:p>
                      <a:r>
                        <a:rPr lang="en-US" sz="1700" b="1" dirty="0"/>
                        <a:t>Germany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/>
                        <a:t>3,000,000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116563103"/>
                  </a:ext>
                </a:extLst>
              </a:tr>
              <a:tr h="425426">
                <a:tc>
                  <a:txBody>
                    <a:bodyPr/>
                    <a:lstStyle/>
                    <a:p>
                      <a:r>
                        <a:rPr lang="en-US" sz="1700" b="1" dirty="0"/>
                        <a:t>Ireland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/>
                        <a:t>2,800,000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952674756"/>
                  </a:ext>
                </a:extLst>
              </a:tr>
              <a:tr h="425426">
                <a:tc>
                  <a:txBody>
                    <a:bodyPr/>
                    <a:lstStyle/>
                    <a:p>
                      <a:r>
                        <a:rPr lang="en-US" sz="1700" b="1" dirty="0"/>
                        <a:t>Britain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/>
                        <a:t>2,000,000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59526829"/>
                  </a:ext>
                </a:extLst>
              </a:tr>
              <a:tr h="843847">
                <a:tc>
                  <a:txBody>
                    <a:bodyPr/>
                    <a:lstStyle/>
                    <a:p>
                      <a:r>
                        <a:rPr lang="en-US" sz="1700" dirty="0"/>
                        <a:t>Austro-Hungarian Empire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1,000,000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86702538"/>
                  </a:ext>
                </a:extLst>
              </a:tr>
              <a:tr h="425426">
                <a:tc>
                  <a:txBody>
                    <a:bodyPr/>
                    <a:lstStyle/>
                    <a:p>
                      <a:r>
                        <a:rPr lang="en-US" sz="1700" dirty="0"/>
                        <a:t>Canada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750,000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217638069"/>
                  </a:ext>
                </a:extLst>
              </a:tr>
              <a:tr h="425426">
                <a:tc>
                  <a:txBody>
                    <a:bodyPr/>
                    <a:lstStyle/>
                    <a:p>
                      <a:r>
                        <a:rPr lang="en-US" sz="1700" dirty="0"/>
                        <a:t>China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230,000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882605685"/>
                  </a:ext>
                </a:extLst>
              </a:tr>
              <a:tr h="328163">
                <a:tc>
                  <a:txBody>
                    <a:bodyPr/>
                    <a:lstStyle/>
                    <a:p>
                      <a:r>
                        <a:rPr lang="en-US" sz="1700" dirty="0"/>
                        <a:t>Africa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50,000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2514657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304292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E8398-FADE-6A4C-A5A5-5A860DB8D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U.S</a:t>
            </a:r>
            <a:r>
              <a:rPr lang="en-US" dirty="0"/>
              <a:t>. Immigration 1880-1924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D6EE57-74AF-684B-A068-7562D7414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15</a:t>
            </a:fld>
            <a:endParaRPr lang="en-GB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A97FB9AF-7D7D-964B-A8A3-5A218FE869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4894" y="1719640"/>
            <a:ext cx="5127906" cy="3730752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C11A110-A25F-CC40-9362-886829A895AE}"/>
              </a:ext>
            </a:extLst>
          </p:cNvPr>
          <p:cNvGraphicFramePr>
            <a:graphicFrameLocks noGrp="1"/>
          </p:cNvGraphicFramePr>
          <p:nvPr/>
        </p:nvGraphicFramePr>
        <p:xfrm>
          <a:off x="7162800" y="1718974"/>
          <a:ext cx="3103496" cy="37383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1748">
                  <a:extLst>
                    <a:ext uri="{9D8B030D-6E8A-4147-A177-3AD203B41FA5}">
                      <a16:colId xmlns:a16="http://schemas.microsoft.com/office/drawing/2014/main" val="2364186527"/>
                    </a:ext>
                  </a:extLst>
                </a:gridCol>
                <a:gridCol w="1551748">
                  <a:extLst>
                    <a:ext uri="{9D8B030D-6E8A-4147-A177-3AD203B41FA5}">
                      <a16:colId xmlns:a16="http://schemas.microsoft.com/office/drawing/2014/main" val="921635637"/>
                    </a:ext>
                  </a:extLst>
                </a:gridCol>
              </a:tblGrid>
              <a:tr h="414896">
                <a:tc>
                  <a:txBody>
                    <a:bodyPr/>
                    <a:lstStyle/>
                    <a:p>
                      <a:r>
                        <a:rPr lang="en-US" sz="1700" dirty="0"/>
                        <a:t>Source Country</a:t>
                      </a:r>
                    </a:p>
                  </a:txBody>
                  <a:tcPr marL="68580" marR="68580"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1880-1930</a:t>
                      </a:r>
                    </a:p>
                  </a:txBody>
                  <a:tcPr marL="68580" marR="68580" marT="34290" marB="34290" anchor="b"/>
                </a:tc>
                <a:extLst>
                  <a:ext uri="{0D108BD9-81ED-4DB2-BD59-A6C34878D82A}">
                    <a16:rowId xmlns:a16="http://schemas.microsoft.com/office/drawing/2014/main" val="3274771689"/>
                  </a:ext>
                </a:extLst>
              </a:tr>
              <a:tr h="414896">
                <a:tc>
                  <a:txBody>
                    <a:bodyPr/>
                    <a:lstStyle/>
                    <a:p>
                      <a:r>
                        <a:rPr lang="en-US" sz="1700" b="1" dirty="0"/>
                        <a:t>Italy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/>
                        <a:t>4,600,000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116563103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b="1" dirty="0"/>
                        <a:t>Austro-Hungarian Empire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/>
                        <a:t>4,000,000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952674756"/>
                  </a:ext>
                </a:extLst>
              </a:tr>
              <a:tr h="414896">
                <a:tc>
                  <a:txBody>
                    <a:bodyPr/>
                    <a:lstStyle/>
                    <a:p>
                      <a:r>
                        <a:rPr lang="en-US" sz="1700" b="1" dirty="0"/>
                        <a:t>Russian Empire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b="1" dirty="0"/>
                        <a:t>3,300,000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59526829"/>
                  </a:ext>
                </a:extLst>
              </a:tr>
              <a:tr h="403190">
                <a:tc>
                  <a:txBody>
                    <a:bodyPr/>
                    <a:lstStyle/>
                    <a:p>
                      <a:r>
                        <a:rPr lang="en-US" sz="1700" dirty="0"/>
                        <a:t>German Empire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2,800,000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86702538"/>
                  </a:ext>
                </a:extLst>
              </a:tr>
              <a:tr h="414896">
                <a:tc>
                  <a:txBody>
                    <a:bodyPr/>
                    <a:lstStyle/>
                    <a:p>
                      <a:r>
                        <a:rPr lang="en-US" sz="1700" dirty="0"/>
                        <a:t>Britain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2,300,000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217638069"/>
                  </a:ext>
                </a:extLst>
              </a:tr>
              <a:tr h="414896">
                <a:tc>
                  <a:txBody>
                    <a:bodyPr/>
                    <a:lstStyle/>
                    <a:p>
                      <a:r>
                        <a:rPr lang="en-US" sz="1700" dirty="0"/>
                        <a:t>Canada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2,300,000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882605685"/>
                  </a:ext>
                </a:extLst>
              </a:tr>
              <a:tr h="414896">
                <a:tc>
                  <a:txBody>
                    <a:bodyPr/>
                    <a:lstStyle/>
                    <a:p>
                      <a:r>
                        <a:rPr lang="en-US" sz="1700" dirty="0"/>
                        <a:t>Ireland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1,700,000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2514657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13214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1C06F-EE5D-2440-AD32-400F98D8E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U.S</a:t>
            </a:r>
            <a:r>
              <a:rPr lang="en-US" dirty="0"/>
              <a:t>. Immigration 1924-1965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CB79E3-9162-FD43-9489-2E3C14896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16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C652A4-E1C6-9F41-BDC0-A2627D31C154}"/>
              </a:ext>
            </a:extLst>
          </p:cNvPr>
          <p:cNvSpPr txBox="1"/>
          <p:nvPr/>
        </p:nvSpPr>
        <p:spPr>
          <a:xfrm>
            <a:off x="7162802" y="5699888"/>
            <a:ext cx="306365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https://</a:t>
            </a:r>
            <a:r>
              <a:rPr lang="en-US" sz="900" dirty="0" err="1"/>
              <a:t>www.libertyellisfoundation.org</a:t>
            </a:r>
            <a:r>
              <a:rPr lang="en-US" sz="900" dirty="0"/>
              <a:t>/immigration-timeline</a:t>
            </a:r>
          </a:p>
        </p:txBody>
      </p:sp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6ADC0728-859E-B644-B1A6-AD6C1A8D5B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4894" y="1703078"/>
            <a:ext cx="5127906" cy="3730752"/>
          </a:xfrm>
          <a:prstGeom prst="rect">
            <a:avLst/>
          </a:prstGeom>
        </p:spPr>
      </p:pic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4A4D76EB-5F42-2540-807C-77A15791F498}"/>
              </a:ext>
            </a:extLst>
          </p:cNvPr>
          <p:cNvGraphicFramePr>
            <a:graphicFrameLocks noGrp="1"/>
          </p:cNvGraphicFramePr>
          <p:nvPr/>
        </p:nvGraphicFramePr>
        <p:xfrm>
          <a:off x="7162800" y="1718974"/>
          <a:ext cx="3103496" cy="30644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1748">
                  <a:extLst>
                    <a:ext uri="{9D8B030D-6E8A-4147-A177-3AD203B41FA5}">
                      <a16:colId xmlns:a16="http://schemas.microsoft.com/office/drawing/2014/main" val="2364186527"/>
                    </a:ext>
                  </a:extLst>
                </a:gridCol>
                <a:gridCol w="1551748">
                  <a:extLst>
                    <a:ext uri="{9D8B030D-6E8A-4147-A177-3AD203B41FA5}">
                      <a16:colId xmlns:a16="http://schemas.microsoft.com/office/drawing/2014/main" val="921635637"/>
                    </a:ext>
                  </a:extLst>
                </a:gridCol>
              </a:tblGrid>
              <a:tr h="414896">
                <a:tc>
                  <a:txBody>
                    <a:bodyPr/>
                    <a:lstStyle/>
                    <a:p>
                      <a:r>
                        <a:rPr lang="en-US" sz="1700" dirty="0"/>
                        <a:t>Source Country</a:t>
                      </a:r>
                    </a:p>
                  </a:txBody>
                  <a:tcPr marL="68580" marR="68580" marT="34290" marB="3429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1930-1965</a:t>
                      </a:r>
                    </a:p>
                  </a:txBody>
                  <a:tcPr marL="68580" marR="68580" marT="34290" marB="34290" anchor="b"/>
                </a:tc>
                <a:extLst>
                  <a:ext uri="{0D108BD9-81ED-4DB2-BD59-A6C34878D82A}">
                    <a16:rowId xmlns:a16="http://schemas.microsoft.com/office/drawing/2014/main" val="3274771689"/>
                  </a:ext>
                </a:extLst>
              </a:tr>
              <a:tr h="414896">
                <a:tc>
                  <a:txBody>
                    <a:bodyPr/>
                    <a:lstStyle/>
                    <a:p>
                      <a:r>
                        <a:rPr lang="en-US" sz="1700" dirty="0"/>
                        <a:t>Germany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940,000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116563103"/>
                  </a:ext>
                </a:extLst>
              </a:tr>
              <a:tr h="41489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/>
                        <a:t>Canada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900,000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952674756"/>
                  </a:ext>
                </a:extLst>
              </a:tr>
              <a:tr h="414896">
                <a:tc>
                  <a:txBody>
                    <a:bodyPr/>
                    <a:lstStyle/>
                    <a:p>
                      <a:r>
                        <a:rPr lang="en-US" sz="1700" dirty="0"/>
                        <a:t>Mexico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610,000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59526829"/>
                  </a:ext>
                </a:extLst>
              </a:tr>
              <a:tr h="403190">
                <a:tc>
                  <a:txBody>
                    <a:bodyPr/>
                    <a:lstStyle/>
                    <a:p>
                      <a:r>
                        <a:rPr lang="en-US" sz="1700" dirty="0"/>
                        <a:t>Britain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480,000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86702538"/>
                  </a:ext>
                </a:extLst>
              </a:tr>
              <a:tr h="414896">
                <a:tc>
                  <a:txBody>
                    <a:bodyPr/>
                    <a:lstStyle/>
                    <a:p>
                      <a:r>
                        <a:rPr lang="en-US" sz="1700" dirty="0"/>
                        <a:t>Italy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390,000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217638069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r>
                        <a:rPr lang="en-US" sz="1700" dirty="0"/>
                        <a:t>Caribbean/</a:t>
                      </a:r>
                    </a:p>
                    <a:p>
                      <a:r>
                        <a:rPr lang="en-US" sz="1700" dirty="0"/>
                        <a:t>West Indies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dirty="0"/>
                        <a:t>310,000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88260568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71081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6962D-EC6E-0794-FCBD-A9802F935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Sig</a:t>
            </a:r>
            <a:r>
              <a:rPr lang="en-US" dirty="0"/>
              <a:t>ning up for Bracero 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B31ECD-7FAB-ECB8-7277-02ABF4C769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305705-EFDA-8F3F-0D64-F6E39B942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17</a:t>
            </a:fld>
            <a:endParaRPr lang="en-GB"/>
          </a:p>
        </p:txBody>
      </p:sp>
      <p:pic>
        <p:nvPicPr>
          <p:cNvPr id="11266" name="Picture 2" descr="http://americanhistory.si.edu/onthemove/img/crops/7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152" y="1676400"/>
            <a:ext cx="721198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07201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401762"/>
          </a:xfrm>
        </p:spPr>
        <p:txBody>
          <a:bodyPr>
            <a:normAutofit/>
          </a:bodyPr>
          <a:lstStyle/>
          <a:p>
            <a:r>
              <a:rPr lang="en-US" dirty="0"/>
              <a:t>LBJ Signs Immigration and Nationality Act (1965)</a:t>
            </a:r>
          </a:p>
        </p:txBody>
      </p:sp>
      <p:pic>
        <p:nvPicPr>
          <p:cNvPr id="12291" name="Picture 3" descr="C:\Users\rjgitter\Pictures\Johnsonlibert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1" y="1732450"/>
            <a:ext cx="3463873" cy="4800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18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9CD9D2-FB0B-0D4B-B7D1-7AC389696CB8}"/>
              </a:ext>
            </a:extLst>
          </p:cNvPr>
          <p:cNvSpPr txBox="1"/>
          <p:nvPr/>
        </p:nvSpPr>
        <p:spPr>
          <a:xfrm>
            <a:off x="5867401" y="2016370"/>
            <a:ext cx="449579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Abolished Quotas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Limits immigration to about 1 million/year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Family reunification most important consideration</a:t>
            </a:r>
          </a:p>
        </p:txBody>
      </p:sp>
    </p:spTree>
    <p:extLst>
      <p:ext uri="{BB962C8B-B14F-4D97-AF65-F5344CB8AC3E}">
        <p14:creationId xmlns:p14="http://schemas.microsoft.com/office/powerpoint/2010/main" val="7061542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E06E0E-91FC-90B7-6C44-80A1CD3C1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59690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NU</a:t>
            </a:r>
            <a:r>
              <a:rPr lang="en-US" dirty="0"/>
              <a:t>MBER OF IMMIGRANTS</a:t>
            </a:r>
            <a:r>
              <a:rPr lang="en-US" sz="4400" dirty="0"/>
              <a:t> BY TYPE OF ADMISSION: FISCAL YEAR 2022</a:t>
            </a:r>
            <a:b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</a:rPr>
            </a:br>
            <a:endParaRPr lang="en-US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BBC5EB58-719C-2593-449A-4B8AEB3EBEC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286000" y="1600202"/>
          <a:ext cx="8001000" cy="475614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159500">
                  <a:extLst>
                    <a:ext uri="{9D8B030D-6E8A-4147-A177-3AD203B41FA5}">
                      <a16:colId xmlns:a16="http://schemas.microsoft.com/office/drawing/2014/main" val="2121255961"/>
                    </a:ext>
                  </a:extLst>
                </a:gridCol>
                <a:gridCol w="1841500">
                  <a:extLst>
                    <a:ext uri="{9D8B030D-6E8A-4147-A177-3AD203B41FA5}">
                      <a16:colId xmlns:a16="http://schemas.microsoft.com/office/drawing/2014/main" val="2324189721"/>
                    </a:ext>
                  </a:extLst>
                </a:gridCol>
              </a:tblGrid>
              <a:tr h="585372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>
                          <a:effectLst/>
                        </a:rPr>
                        <a:t>Family-sponsored preferences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u="none" strike="noStrike" dirty="0">
                          <a:effectLst/>
                        </a:rPr>
                        <a:t>      165,642 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98821688"/>
                  </a:ext>
                </a:extLst>
              </a:tr>
              <a:tr h="585372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>
                          <a:effectLst/>
                        </a:rPr>
                        <a:t>Immediate relatives of U.S. citizens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u="none" strike="noStrike" dirty="0">
                          <a:effectLst/>
                        </a:rPr>
                        <a:t>      428,581 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63982570"/>
                  </a:ext>
                </a:extLst>
              </a:tr>
              <a:tr h="585372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>
                          <a:effectLst/>
                        </a:rPr>
                        <a:t>Employment-based preferences</a:t>
                      </a:r>
                      <a:r>
                        <a:rPr lang="en-US" sz="2800" u="none" strike="noStrike" baseline="30000" dirty="0">
                          <a:effectLst/>
                        </a:rPr>
                        <a:t>3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u="none" strike="noStrike" dirty="0">
                          <a:effectLst/>
                        </a:rPr>
                        <a:t>      270,206 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64331440"/>
                  </a:ext>
                </a:extLst>
              </a:tr>
              <a:tr h="585372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>
                          <a:effectLst/>
                        </a:rPr>
                        <a:t>Diversity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u="none" strike="noStrike">
                          <a:effectLst/>
                        </a:rPr>
                        <a:t>        43,175 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60224042"/>
                  </a:ext>
                </a:extLst>
              </a:tr>
              <a:tr h="585372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>
                          <a:effectLst/>
                        </a:rPr>
                        <a:t>Refugees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u="none" strike="noStrike" dirty="0">
                          <a:effectLst/>
                        </a:rPr>
                        <a:t>        29,407 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94385252"/>
                  </a:ext>
                </a:extLst>
              </a:tr>
              <a:tr h="585372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 dirty="0">
                          <a:effectLst/>
                        </a:rPr>
                        <a:t>Asylees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u="none" strike="noStrike" dirty="0">
                          <a:effectLst/>
                        </a:rPr>
                        <a:t>        53,662 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11257150"/>
                  </a:ext>
                </a:extLst>
              </a:tr>
              <a:tr h="658543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sng" strike="noStrike">
                          <a:effectLst/>
                        </a:rPr>
                        <a:t>Other</a:t>
                      </a:r>
                      <a:endParaRPr lang="en-US" sz="2800" b="0" i="0" u="sng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u="sng" strike="noStrike" dirty="0">
                          <a:effectLst/>
                        </a:rPr>
                        <a:t>        27,331 </a:t>
                      </a:r>
                      <a:endParaRPr lang="en-US" sz="2800" b="0" i="0" u="sng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76979760"/>
                  </a:ext>
                </a:extLst>
              </a:tr>
              <a:tr h="585372">
                <a:tc>
                  <a:txBody>
                    <a:bodyPr/>
                    <a:lstStyle/>
                    <a:p>
                      <a:pPr algn="l" fontAlgn="b"/>
                      <a:r>
                        <a:rPr lang="en-US" sz="2800" u="none" strike="noStrike">
                          <a:effectLst/>
                        </a:rPr>
                        <a:t>TOTAL</a:t>
                      </a:r>
                      <a:endParaRPr lang="en-US" sz="28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800" u="none" strike="noStrike" dirty="0">
                          <a:effectLst/>
                        </a:rPr>
                        <a:t>   1,018,004 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89007144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115F75-B346-B50B-7D41-F926465AD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19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115C6F-6581-1FA7-E42A-9FD3CA31434A}"/>
              </a:ext>
            </a:extLst>
          </p:cNvPr>
          <p:cNvSpPr txBox="1"/>
          <p:nvPr/>
        </p:nvSpPr>
        <p:spPr>
          <a:xfrm>
            <a:off x="8763000" y="1752600"/>
            <a:ext cx="457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</a:rPr>
              <a:t>{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B04BD45-D6AE-18B0-27E8-761F3F15CA77}"/>
              </a:ext>
            </a:extLst>
          </p:cNvPr>
          <p:cNvSpPr txBox="1"/>
          <p:nvPr/>
        </p:nvSpPr>
        <p:spPr>
          <a:xfrm>
            <a:off x="7543800" y="1965326"/>
            <a:ext cx="144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594,223</a:t>
            </a:r>
          </a:p>
        </p:txBody>
      </p:sp>
    </p:spTree>
    <p:extLst>
      <p:ext uri="{BB962C8B-B14F-4D97-AF65-F5344CB8AC3E}">
        <p14:creationId xmlns:p14="http://schemas.microsoft.com/office/powerpoint/2010/main" val="14028781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C583D-6AE7-4448-AEDD-FE436474C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Na</a:t>
            </a:r>
            <a:r>
              <a:rPr lang="en-US" dirty="0"/>
              <a:t>tional Economic Education Delegation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0F53A3-25E4-514D-9477-7626E8A821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Vision</a:t>
            </a:r>
          </a:p>
          <a:p>
            <a:pPr lvl="1"/>
            <a:r>
              <a:rPr lang="en-US" dirty="0">
                <a:cs typeface="Calibri" panose="020F0502020204030204" pitchFamily="34" charset="0"/>
              </a:rPr>
              <a:t>One day, the public discussion of policy issues will be grounded in an accurate perception of the underlying economic principles and data.</a:t>
            </a:r>
          </a:p>
          <a:p>
            <a:pPr lvl="1"/>
            <a:endParaRPr lang="en-US" dirty="0"/>
          </a:p>
          <a:p>
            <a:r>
              <a:rPr lang="en-US" dirty="0"/>
              <a:t>Mission</a:t>
            </a:r>
          </a:p>
          <a:p>
            <a:pPr lvl="1"/>
            <a:r>
              <a:rPr lang="en-US" dirty="0">
                <a:solidFill>
                  <a:schemeClr val="tx1"/>
                </a:solidFill>
                <a:cs typeface="Calibri" panose="020F0502020204030204" pitchFamily="34" charset="0"/>
              </a:rPr>
              <a:t>NEED unites the skills and knowledge of a vast network of professional economists to promote understanding of the economics of policy issues in the United States.</a:t>
            </a:r>
          </a:p>
          <a:p>
            <a:pPr lvl="1"/>
            <a:endParaRPr lang="en-US" dirty="0"/>
          </a:p>
          <a:p>
            <a:r>
              <a:rPr lang="en-US" dirty="0"/>
              <a:t>NEED Presentations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Are nonpartisan and intended to reflect the consensus of the economics profession.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29E664-8C6A-8F44-80D0-F3209C458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95005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245167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H1B</a:t>
            </a:r>
            <a:r>
              <a:rPr lang="en-US" dirty="0"/>
              <a:t> Applications </a:t>
            </a:r>
            <a:br>
              <a:rPr lang="en-US" dirty="0"/>
            </a:br>
            <a:r>
              <a:rPr lang="en-US" dirty="0"/>
              <a:t>Quota Reached on First Day 2017</a:t>
            </a:r>
          </a:p>
        </p:txBody>
      </p:sp>
      <p:pic>
        <p:nvPicPr>
          <p:cNvPr id="4" name="Content Placeholder 3" descr="Untitled 2.tif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78" b="9278"/>
          <a:stretch>
            <a:fillRect/>
          </a:stretch>
        </p:blipFill>
        <p:spPr/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2719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8B7F1-7A90-F969-8536-CE0F72836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H2</a:t>
            </a:r>
            <a:r>
              <a:rPr lang="en-US" dirty="0"/>
              <a:t>A Program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1DC3DBE-BA55-443D-6467-5D9FAAF3EF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296" y="1600201"/>
            <a:ext cx="7183409" cy="452596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8BA1F9-B352-4EDF-7E54-D6C19CB86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1810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F11F9-A9AE-C742-98BA-F155ED53F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925" y="190486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migration Reform and Control </a:t>
            </a:r>
            <a:br>
              <a:rPr lang="en-US" dirty="0"/>
            </a:br>
            <a:r>
              <a:rPr lang="en-US" dirty="0"/>
              <a:t>Act of 1986</a:t>
            </a:r>
          </a:p>
        </p:txBody>
      </p:sp>
      <p:pic>
        <p:nvPicPr>
          <p:cNvPr id="6" name="Content Placeholder 5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474947B2-8DD7-9247-9CCC-0D8A522F00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334317"/>
            <a:ext cx="4038600" cy="317057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731DC8-732F-6B4B-8CD4-7A6CEE1BE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22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FD479D-19F5-F141-A91B-5F615C7C737D}"/>
              </a:ext>
            </a:extLst>
          </p:cNvPr>
          <p:cNvSpPr txBox="1"/>
          <p:nvPr/>
        </p:nvSpPr>
        <p:spPr>
          <a:xfrm>
            <a:off x="6096001" y="2133600"/>
            <a:ext cx="365759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Grants amnesty to undocumented individuals in US since 1982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Must pay penalty and back taxes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Amnesty granted for being undocumented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Path to citizenship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Two million people took advantage, mostly Mexican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Illegal to knowingly hire undocumented workers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488E42-225E-7641-88A7-59AAD11EAF5D}"/>
              </a:ext>
            </a:extLst>
          </p:cNvPr>
          <p:cNvSpPr txBox="1"/>
          <p:nvPr/>
        </p:nvSpPr>
        <p:spPr>
          <a:xfrm>
            <a:off x="2590800" y="4512014"/>
            <a:ext cx="16169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Green Card</a:t>
            </a:r>
          </a:p>
        </p:txBody>
      </p:sp>
    </p:spTree>
    <p:extLst>
      <p:ext uri="{BB962C8B-B14F-4D97-AF65-F5344CB8AC3E}">
        <p14:creationId xmlns:p14="http://schemas.microsoft.com/office/powerpoint/2010/main" val="40348425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migrant Share of US Workforce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Untitled 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8" r="5668"/>
          <a:stretch>
            <a:fillRect/>
          </a:stretch>
        </p:blipFill>
        <p:spPr>
          <a:xfrm>
            <a:off x="2133600" y="1752601"/>
            <a:ext cx="8229600" cy="4525963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23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8C1E235-E10A-BC48-82EB-B77EF2D50D4B}"/>
              </a:ext>
            </a:extLst>
          </p:cNvPr>
          <p:cNvSpPr txBox="1"/>
          <p:nvPr/>
        </p:nvSpPr>
        <p:spPr>
          <a:xfrm>
            <a:off x="7970134" y="1674814"/>
            <a:ext cx="2057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2024 19.1 % immigrant share</a:t>
            </a:r>
          </a:p>
        </p:txBody>
      </p:sp>
    </p:spTree>
    <p:extLst>
      <p:ext uri="{BB962C8B-B14F-4D97-AF65-F5344CB8AC3E}">
        <p14:creationId xmlns:p14="http://schemas.microsoft.com/office/powerpoint/2010/main" val="22471314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8415" y="85725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Or</a:t>
            </a:r>
            <a:r>
              <a:rPr lang="en-US" dirty="0"/>
              <a:t>igin of Immigrants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44517650"/>
              </p:ext>
            </p:extLst>
          </p:nvPr>
        </p:nvGraphicFramePr>
        <p:xfrm>
          <a:off x="1750469" y="1314269"/>
          <a:ext cx="7447546" cy="45732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52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161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16164">
                  <a:extLst>
                    <a:ext uri="{9D8B030D-6E8A-4147-A177-3AD203B41FA5}">
                      <a16:colId xmlns:a16="http://schemas.microsoft.com/office/drawing/2014/main" val="1996545015"/>
                    </a:ext>
                  </a:extLst>
                </a:gridCol>
              </a:tblGrid>
              <a:tr h="55441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Home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U.S.  Share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CT Share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441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Africa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   5.8 %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 4.4 %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441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Asia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 30.5 %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22.9 %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441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Europe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  10.1 %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19.0 %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713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Lat. Amer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  51.2 %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51.0% 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5957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N. America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    1.7 %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 2.4 %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5441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Oceana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    0.6 %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  0.3 %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5441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Total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100.0 %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100.0 %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24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BF485A-6EE3-A952-909F-98BD38F87CFF}"/>
              </a:ext>
            </a:extLst>
          </p:cNvPr>
          <p:cNvSpPr txBox="1"/>
          <p:nvPr/>
        </p:nvSpPr>
        <p:spPr>
          <a:xfrm>
            <a:off x="1299410" y="5973019"/>
            <a:ext cx="103866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www.migrationpolicy.org</a:t>
            </a:r>
            <a:r>
              <a:rPr lang="en-US" sz="1200" dirty="0"/>
              <a:t>/data/state-profiles/state/demographics/US/CT/</a:t>
            </a:r>
          </a:p>
        </p:txBody>
      </p:sp>
    </p:spTree>
    <p:extLst>
      <p:ext uri="{BB962C8B-B14F-4D97-AF65-F5344CB8AC3E}">
        <p14:creationId xmlns:p14="http://schemas.microsoft.com/office/powerpoint/2010/main" val="28294761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2DEFE6-B98C-CB7C-2311-71A3EDCAB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11992" y="1775619"/>
            <a:ext cx="2971800" cy="3306762"/>
          </a:xfrm>
        </p:spPr>
        <p:txBody>
          <a:bodyPr>
            <a:normAutofit/>
          </a:bodyPr>
          <a:lstStyle/>
          <a:p>
            <a:r>
              <a:rPr lang="en-US" dirty="0"/>
              <a:t>Share of Population Born in Latin America &amp; Caribbean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25C39F9-5EC2-3AB4-EAC0-8F4F6CD39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25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2A1DD9-50A2-AB37-7862-A7EF981652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759" y="209550"/>
            <a:ext cx="4254500" cy="64389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653A537-466C-544C-3B21-FB2636BAF62F}"/>
              </a:ext>
            </a:extLst>
          </p:cNvPr>
          <p:cNvSpPr txBox="1"/>
          <p:nvPr/>
        </p:nvSpPr>
        <p:spPr>
          <a:xfrm>
            <a:off x="2091160" y="1597307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1980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C2A5D8-1547-5EFB-EF45-4A658DB719AE}"/>
              </a:ext>
            </a:extLst>
          </p:cNvPr>
          <p:cNvSpPr txBox="1"/>
          <p:nvPr/>
        </p:nvSpPr>
        <p:spPr>
          <a:xfrm>
            <a:off x="2008209" y="4977115"/>
            <a:ext cx="1005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42609026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migration to Connecticut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EB79CF94-21A7-E226-87B0-50B11377227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85714737"/>
              </p:ext>
            </p:extLst>
          </p:nvPr>
        </p:nvGraphicFramePr>
        <p:xfrm>
          <a:off x="838197" y="2362200"/>
          <a:ext cx="10515597" cy="31089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199">
                  <a:extLst>
                    <a:ext uri="{9D8B030D-6E8A-4147-A177-3AD203B41FA5}">
                      <a16:colId xmlns:a16="http://schemas.microsoft.com/office/drawing/2014/main" val="1222966759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val="903740523"/>
                    </a:ext>
                  </a:extLst>
                </a:gridCol>
                <a:gridCol w="3505199">
                  <a:extLst>
                    <a:ext uri="{9D8B030D-6E8A-4147-A177-3AD203B41FA5}">
                      <a16:colId xmlns:a16="http://schemas.microsoft.com/office/drawing/2014/main" val="1215309232"/>
                    </a:ext>
                  </a:extLst>
                </a:gridCol>
              </a:tblGrid>
              <a:tr h="77724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Foreign Born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United States Born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4480601"/>
                  </a:ext>
                </a:extLst>
              </a:tr>
              <a:tr h="77724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0-15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     5.7 %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19.6 %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8979709"/>
                  </a:ext>
                </a:extLst>
              </a:tr>
              <a:tr h="77724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16-64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   76.5%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61.6 %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6161277"/>
                  </a:ext>
                </a:extLst>
              </a:tr>
              <a:tr h="77724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65+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   17.7%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19.3 %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3645992"/>
                  </a:ext>
                </a:extLst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26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CA2412-6546-141D-1E67-57035A376351}"/>
              </a:ext>
            </a:extLst>
          </p:cNvPr>
          <p:cNvSpPr txBox="1"/>
          <p:nvPr/>
        </p:nvSpPr>
        <p:spPr>
          <a:xfrm>
            <a:off x="743079" y="1603138"/>
            <a:ext cx="9901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Immigrants tend to be of working age.  Moreso than the U.S. Born</a:t>
            </a:r>
          </a:p>
        </p:txBody>
      </p:sp>
    </p:spTree>
    <p:extLst>
      <p:ext uri="{BB962C8B-B14F-4D97-AF65-F5344CB8AC3E}">
        <p14:creationId xmlns:p14="http://schemas.microsoft.com/office/powerpoint/2010/main" val="17572033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9697D-220D-F86E-3882-82301B6A3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migration to Connecticut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B232C07B-475C-D6FB-DBD0-338D5418613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67961896"/>
              </p:ext>
            </p:extLst>
          </p:nvPr>
        </p:nvGraphicFramePr>
        <p:xfrm>
          <a:off x="838200" y="1570038"/>
          <a:ext cx="10515600" cy="3474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681349273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157159437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3200" dirty="0"/>
                        <a:t>Country of Origin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Percent of Immigrants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47038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/>
                        <a:t>Jamaica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    7.9 %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20419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/>
                        <a:t>Ecuador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    7.1 %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81001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/>
                        <a:t>India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    6.2 %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136454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3200" dirty="0"/>
                        <a:t>Dominican Republic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    5.5%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16509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dirty="0"/>
                        <a:t>Brazil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    5.2 %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2324490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0DB458-F5C7-DE14-12F5-0A96645A0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85683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9697D-220D-F86E-3882-82301B6A3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migration to Connecticut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B232C07B-475C-D6FB-DBD0-338D5418613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24950252"/>
              </p:ext>
            </p:extLst>
          </p:nvPr>
        </p:nvGraphicFramePr>
        <p:xfrm>
          <a:off x="838200" y="1570038"/>
          <a:ext cx="10515600" cy="42090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97680">
                  <a:extLst>
                    <a:ext uri="{9D8B030D-6E8A-4147-A177-3AD203B41FA5}">
                      <a16:colId xmlns:a16="http://schemas.microsoft.com/office/drawing/2014/main" val="681349273"/>
                    </a:ext>
                  </a:extLst>
                </a:gridCol>
                <a:gridCol w="3124200">
                  <a:extLst>
                    <a:ext uri="{9D8B030D-6E8A-4147-A177-3AD203B41FA5}">
                      <a16:colId xmlns:a16="http://schemas.microsoft.com/office/drawing/2014/main" val="1571594378"/>
                    </a:ext>
                  </a:extLst>
                </a:gridCol>
                <a:gridCol w="3093720">
                  <a:extLst>
                    <a:ext uri="{9D8B030D-6E8A-4147-A177-3AD203B41FA5}">
                      <a16:colId xmlns:a16="http://schemas.microsoft.com/office/drawing/2014/main" val="1963122768"/>
                    </a:ext>
                  </a:extLst>
                </a:gridCol>
              </a:tblGrid>
              <a:tr h="691832">
                <a:tc>
                  <a:txBody>
                    <a:bodyPr/>
                    <a:lstStyle/>
                    <a:p>
                      <a:pPr algn="ctr"/>
                      <a:endParaRPr lang="en-US" sz="3200" dirty="0"/>
                    </a:p>
                    <a:p>
                      <a:pPr algn="ctr"/>
                      <a:r>
                        <a:rPr lang="en-US" sz="3200" dirty="0"/>
                        <a:t>Education Level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Foreign Born Population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U.S. Born Population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4703831"/>
                  </a:ext>
                </a:extLst>
              </a:tr>
              <a:tr h="691832">
                <a:tc>
                  <a:txBody>
                    <a:bodyPr/>
                    <a:lstStyle/>
                    <a:p>
                      <a:r>
                        <a:rPr lang="en-US" sz="3200" dirty="0"/>
                        <a:t>Less than High School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 18.4 %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 5.8 %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2041935"/>
                  </a:ext>
                </a:extLst>
              </a:tr>
              <a:tr h="691832">
                <a:tc>
                  <a:txBody>
                    <a:bodyPr/>
                    <a:lstStyle/>
                    <a:p>
                      <a:r>
                        <a:rPr lang="en-US" sz="3200" dirty="0"/>
                        <a:t>High School &amp; Some College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44.3%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49.8 %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8100167"/>
                  </a:ext>
                </a:extLst>
              </a:tr>
              <a:tr h="691832">
                <a:tc>
                  <a:txBody>
                    <a:bodyPr/>
                    <a:lstStyle/>
                    <a:p>
                      <a:r>
                        <a:rPr lang="en-US" sz="3200" dirty="0"/>
                        <a:t>Bachelor’s Degree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18.7 %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24.3 %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1364543"/>
                  </a:ext>
                </a:extLst>
              </a:tr>
              <a:tr h="691832">
                <a:tc>
                  <a:txBody>
                    <a:bodyPr/>
                    <a:lstStyle/>
                    <a:p>
                      <a:r>
                        <a:rPr lang="en-US" sz="3200" dirty="0"/>
                        <a:t>Graduate Degree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18.7 %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20.1 %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1650981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0DB458-F5C7-DE14-12F5-0A96645A0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19640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9697D-220D-F86E-3882-82301B6A3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migration to Connecticut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B232C07B-475C-D6FB-DBD0-338D5418613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0454640" y="7147560"/>
          <a:ext cx="416560" cy="193056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280">
                  <a:extLst>
                    <a:ext uri="{9D8B030D-6E8A-4147-A177-3AD203B41FA5}">
                      <a16:colId xmlns:a16="http://schemas.microsoft.com/office/drawing/2014/main" val="68134927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571594378"/>
                    </a:ext>
                  </a:extLst>
                </a:gridCol>
              </a:tblGrid>
              <a:tr h="5193388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4703831"/>
                  </a:ext>
                </a:extLst>
              </a:tr>
              <a:tr h="1973694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11.0 %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2041935"/>
                  </a:ext>
                </a:extLst>
              </a:tr>
              <a:tr h="1973694"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  7.7 %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8100167"/>
                  </a:ext>
                </a:extLst>
              </a:tr>
              <a:tr h="1973694">
                <a:tc>
                  <a:txBody>
                    <a:bodyPr/>
                    <a:lstStyle/>
                    <a:p>
                      <a:r>
                        <a:rPr lang="en-US" sz="2800" dirty="0"/>
                        <a:t>Chin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  5.1 %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1364543"/>
                  </a:ext>
                </a:extLst>
              </a:tr>
              <a:tr h="4244794">
                <a:tc>
                  <a:txBody>
                    <a:bodyPr/>
                    <a:lstStyle/>
                    <a:p>
                      <a:r>
                        <a:rPr lang="en-US" sz="2800" dirty="0"/>
                        <a:t>Philippines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  3.1 %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1650981"/>
                  </a:ext>
                </a:extLst>
              </a:tr>
              <a:tr h="2352211">
                <a:tc>
                  <a:txBody>
                    <a:bodyPr/>
                    <a:lstStyle/>
                    <a:p>
                      <a:r>
                        <a:rPr lang="en-US" sz="2800" dirty="0"/>
                        <a:t>Canada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  2.5 %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2324490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0DB458-F5C7-DE14-12F5-0A96645A0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29</a:t>
            </a:fld>
            <a:endParaRPr lang="en-GB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29E53CD-4033-1375-2A01-759F3581F3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0260763"/>
              </p:ext>
            </p:extLst>
          </p:nvPr>
        </p:nvGraphicFramePr>
        <p:xfrm>
          <a:off x="1264920" y="2208016"/>
          <a:ext cx="9189720" cy="310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94860">
                  <a:extLst>
                    <a:ext uri="{9D8B030D-6E8A-4147-A177-3AD203B41FA5}">
                      <a16:colId xmlns:a16="http://schemas.microsoft.com/office/drawing/2014/main" val="2119885429"/>
                    </a:ext>
                  </a:extLst>
                </a:gridCol>
                <a:gridCol w="4594860">
                  <a:extLst>
                    <a:ext uri="{9D8B030D-6E8A-4147-A177-3AD203B41FA5}">
                      <a16:colId xmlns:a16="http://schemas.microsoft.com/office/drawing/2014/main" val="10720274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Occupation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Share of Workers Immigrants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16397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Maids &amp; Housekeepers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69.4 %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18955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Nursing Assistants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41.6 %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0129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Personal Care Assistants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35.2 %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60729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Postsecondary Teachers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34.7 %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82524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/>
                        <a:t>Janitors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30.1 %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2759560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37411361-9CCC-8721-305D-51F336DD1F44}"/>
              </a:ext>
            </a:extLst>
          </p:cNvPr>
          <p:cNvSpPr txBox="1"/>
          <p:nvPr/>
        </p:nvSpPr>
        <p:spPr>
          <a:xfrm>
            <a:off x="1264920" y="1347136"/>
            <a:ext cx="10317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</a:rPr>
              <a:t>Top Occupations with Highest Share of Immigrant Workers </a:t>
            </a:r>
          </a:p>
        </p:txBody>
      </p:sp>
    </p:spTree>
    <p:extLst>
      <p:ext uri="{BB962C8B-B14F-4D97-AF65-F5344CB8AC3E}">
        <p14:creationId xmlns:p14="http://schemas.microsoft.com/office/powerpoint/2010/main" val="17884652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B01C3-FF41-4249-9398-889388F4B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o Are We?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04F465-072B-E84A-A927-098D0F973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7447"/>
            <a:ext cx="10515600" cy="496030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Honorary Board: 54 members</a:t>
            </a:r>
          </a:p>
          <a:p>
            <a:pPr lvl="1"/>
            <a:r>
              <a:rPr lang="en-US" dirty="0"/>
              <a:t>2 Fed Chairs: Janet Yellen, Ben Bernanke</a:t>
            </a:r>
          </a:p>
          <a:p>
            <a:pPr lvl="1"/>
            <a:r>
              <a:rPr lang="en-US" dirty="0"/>
              <a:t>6 Chairs Council of Economic Advisers</a:t>
            </a:r>
          </a:p>
          <a:p>
            <a:pPr lvl="2"/>
            <a:r>
              <a:rPr lang="en-US" dirty="0"/>
              <a:t>Furman (D), Rosen (R), Bernanke (R), Yellen (D), Tyson (D), </a:t>
            </a:r>
            <a:r>
              <a:rPr lang="en-US" dirty="0" err="1"/>
              <a:t>Goolsbee</a:t>
            </a:r>
            <a:r>
              <a:rPr lang="en-US" dirty="0"/>
              <a:t> (D)</a:t>
            </a:r>
          </a:p>
          <a:p>
            <a:pPr lvl="1"/>
            <a:r>
              <a:rPr lang="en-US" dirty="0"/>
              <a:t>3 Nobel Prize Winners</a:t>
            </a:r>
          </a:p>
          <a:p>
            <a:pPr lvl="2"/>
            <a:r>
              <a:rPr lang="en-US" dirty="0" err="1"/>
              <a:t>Akerlof</a:t>
            </a:r>
            <a:r>
              <a:rPr lang="en-US" dirty="0"/>
              <a:t>, Smith, </a:t>
            </a:r>
            <a:r>
              <a:rPr lang="en-US" dirty="0" err="1"/>
              <a:t>Maskin</a:t>
            </a:r>
            <a:endParaRPr lang="en-US" dirty="0"/>
          </a:p>
          <a:p>
            <a:r>
              <a:rPr lang="en-US" dirty="0"/>
              <a:t>Delegates: 652+ members</a:t>
            </a:r>
          </a:p>
          <a:p>
            <a:pPr lvl="1"/>
            <a:r>
              <a:rPr lang="en-US" dirty="0"/>
              <a:t>At all levels of academia and some in government service</a:t>
            </a:r>
          </a:p>
          <a:p>
            <a:pPr lvl="1"/>
            <a:r>
              <a:rPr lang="en-US" dirty="0"/>
              <a:t>All have a Ph.D. in economics</a:t>
            </a:r>
          </a:p>
          <a:p>
            <a:pPr lvl="1"/>
            <a:r>
              <a:rPr lang="en-US" dirty="0"/>
              <a:t>Crowdsource slide decks</a:t>
            </a:r>
          </a:p>
          <a:p>
            <a:pPr lvl="1"/>
            <a:r>
              <a:rPr lang="en-US" dirty="0"/>
              <a:t>Give presentations</a:t>
            </a:r>
          </a:p>
          <a:p>
            <a:r>
              <a:rPr lang="en-US" dirty="0"/>
              <a:t>Global Partners: 48 Ph.D. Economists</a:t>
            </a:r>
          </a:p>
          <a:p>
            <a:pPr lvl="1"/>
            <a:r>
              <a:rPr lang="en-US" dirty="0"/>
              <a:t>Aid in slide deck development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A7D279-C637-1E48-898C-9051ECD03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25615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459835"/>
            <a:ext cx="8229600" cy="1477959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>
                <a:solidFill>
                  <a:schemeClr val="bg1"/>
                </a:solidFill>
              </a:rPr>
              <a:t>Cha</a:t>
            </a:r>
            <a:r>
              <a:rPr lang="en-US" dirty="0"/>
              <a:t>racteristics of Native and Latin Amer. Born Population (Age 16 &amp; up)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2222500" y="1447800"/>
          <a:ext cx="7747000" cy="494771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0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531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919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18464">
                <a:tc>
                  <a:txBody>
                    <a:bodyPr/>
                    <a:lstStyle/>
                    <a:p>
                      <a:pPr algn="l" fontAlgn="b"/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u="sng" strike="noStrike" dirty="0">
                          <a:effectLst/>
                        </a:rPr>
                        <a:t>Native Born</a:t>
                      </a:r>
                      <a:endParaRPr lang="en-US" sz="3200" b="1" i="0" u="sng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sng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Lat. Amer. Born</a:t>
                      </a: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8464"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Labor Force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3200" u="none" strike="noStrike" dirty="0">
                          <a:effectLst/>
                          <a:cs typeface="+mn-cs"/>
                        </a:rPr>
                        <a:t>130 Mil.</a:t>
                      </a:r>
                      <a:endParaRPr lang="de-DE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  <a:cs typeface="+mn-cs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3200" u="none" strike="noStrike" dirty="0">
                          <a:effectLst/>
                          <a:cs typeface="+mn-cs"/>
                        </a:rPr>
                        <a:t>13 Mil</a:t>
                      </a:r>
                      <a:endParaRPr lang="nb-NO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  <a:cs typeface="+mn-cs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8464">
                <a:tc>
                  <a:txBody>
                    <a:bodyPr/>
                    <a:lstStyle/>
                    <a:p>
                      <a:pPr algn="l" fontAlgn="b"/>
                      <a:r>
                        <a:rPr lang="mr-IN" sz="3200" u="none" strike="noStrike" dirty="0">
                          <a:effectLst/>
                        </a:rPr>
                        <a:t>&lt; H.S. </a:t>
                      </a:r>
                      <a:r>
                        <a:rPr lang="mr-IN" sz="3200" u="none" strike="noStrike" dirty="0" err="1">
                          <a:effectLst/>
                        </a:rPr>
                        <a:t>Educ</a:t>
                      </a:r>
                      <a:endParaRPr lang="mr-IN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200" u="none" strike="noStrike" dirty="0">
                          <a:solidFill>
                            <a:schemeClr val="tx1"/>
                          </a:solidFill>
                          <a:effectLst/>
                          <a:latin typeface="Mangal" panose="02040503050203030202" pitchFamily="18" charset="0"/>
                          <a:cs typeface="Mangal" panose="02040503050203030202" pitchFamily="18" charset="0"/>
                        </a:rPr>
                        <a:t>5.8</a:t>
                      </a:r>
                      <a:r>
                        <a:rPr lang="mr-IN" sz="3200" u="none" strike="noStrike" dirty="0">
                          <a:solidFill>
                            <a:schemeClr val="tx1"/>
                          </a:solidFill>
                          <a:effectLst/>
                          <a:cs typeface="+mn-cs"/>
                        </a:rPr>
                        <a:t>%</a:t>
                      </a:r>
                      <a:endParaRPr lang="mr-IN" sz="3200" b="0" i="0" u="none" strike="noStrike" dirty="0">
                        <a:solidFill>
                          <a:schemeClr val="tx1"/>
                        </a:solidFill>
                        <a:effectLst/>
                        <a:latin typeface="Calibri" charset="0"/>
                        <a:cs typeface="+mn-cs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200" u="none" strike="noStrike" dirty="0">
                          <a:solidFill>
                            <a:schemeClr val="tx1"/>
                          </a:solidFill>
                          <a:effectLst/>
                          <a:latin typeface="Mangal" panose="02040503050203030202" pitchFamily="18" charset="0"/>
                          <a:cs typeface="Mangal" panose="02040503050203030202" pitchFamily="18" charset="0"/>
                        </a:rPr>
                        <a:t>37.1</a:t>
                      </a:r>
                      <a:r>
                        <a:rPr lang="mr-IN" sz="3200" u="none" strike="noStrike" dirty="0">
                          <a:solidFill>
                            <a:schemeClr val="tx1"/>
                          </a:solidFill>
                          <a:effectLst/>
                          <a:cs typeface="+mn-cs"/>
                        </a:rPr>
                        <a:t>.%</a:t>
                      </a:r>
                      <a:endParaRPr lang="mr-IN" sz="3200" b="0" i="0" u="none" strike="noStrike" dirty="0">
                        <a:solidFill>
                          <a:schemeClr val="tx1"/>
                        </a:solidFill>
                        <a:effectLst/>
                        <a:latin typeface="Calibri" charset="0"/>
                        <a:cs typeface="+mn-cs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8464"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 dirty="0">
                          <a:effectLst/>
                        </a:rPr>
                        <a:t>Poor English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3200" u="none" strike="noStrike" dirty="0">
                          <a:solidFill>
                            <a:schemeClr val="tx1"/>
                          </a:solidFill>
                          <a:effectLst/>
                          <a:cs typeface="+mn-cs"/>
                        </a:rPr>
                        <a:t>1.9%</a:t>
                      </a:r>
                      <a:endParaRPr lang="mr-IN" sz="3200" b="0" i="0" u="none" strike="noStrike" dirty="0">
                        <a:solidFill>
                          <a:schemeClr val="tx1"/>
                        </a:solidFill>
                        <a:effectLst/>
                        <a:latin typeface="Calibri" charset="0"/>
                        <a:cs typeface="+mn-cs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200" u="none" strike="noStrike" dirty="0">
                          <a:solidFill>
                            <a:schemeClr val="tx1"/>
                          </a:solidFill>
                          <a:effectLst/>
                          <a:latin typeface="Mangal" panose="02040503050203030202" pitchFamily="18" charset="0"/>
                          <a:cs typeface="Mangal" panose="02040503050203030202" pitchFamily="18" charset="0"/>
                        </a:rPr>
                        <a:t>77</a:t>
                      </a:r>
                      <a:r>
                        <a:rPr lang="mr-IN" sz="3200" u="none" strike="noStrike" dirty="0">
                          <a:solidFill>
                            <a:schemeClr val="tx1"/>
                          </a:solidFill>
                          <a:effectLst/>
                          <a:cs typeface="+mn-cs"/>
                        </a:rPr>
                        <a:t>%</a:t>
                      </a:r>
                      <a:endParaRPr lang="mr-IN" sz="3200" b="0" i="0" u="none" strike="noStrike" dirty="0">
                        <a:solidFill>
                          <a:schemeClr val="tx1"/>
                        </a:solidFill>
                        <a:effectLst/>
                        <a:latin typeface="Calibri" charset="0"/>
                        <a:cs typeface="+mn-cs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8464"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 dirty="0">
                          <a:effectLst/>
                        </a:rPr>
                        <a:t>Employed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3200" u="none" strike="noStrike" dirty="0">
                          <a:solidFill>
                            <a:schemeClr val="tx1"/>
                          </a:solidFill>
                          <a:effectLst/>
                          <a:cs typeface="+mn-cs"/>
                        </a:rPr>
                        <a:t>5</a:t>
                      </a:r>
                      <a:r>
                        <a:rPr lang="en-US" sz="3200" u="none" strike="noStrike" dirty="0">
                          <a:solidFill>
                            <a:schemeClr val="tx1"/>
                          </a:solidFill>
                          <a:effectLst/>
                          <a:latin typeface="Mangal" panose="02040503050203030202" pitchFamily="18" charset="0"/>
                          <a:cs typeface="Mangal" panose="02040503050203030202" pitchFamily="18" charset="0"/>
                        </a:rPr>
                        <a:t>9.2</a:t>
                      </a:r>
                      <a:r>
                        <a:rPr lang="mr-IN" sz="3200" u="none" strike="noStrike" dirty="0">
                          <a:solidFill>
                            <a:schemeClr val="tx1"/>
                          </a:solidFill>
                          <a:effectLst/>
                          <a:cs typeface="+mn-cs"/>
                        </a:rPr>
                        <a:t>%</a:t>
                      </a:r>
                      <a:endParaRPr lang="mr-IN" sz="3200" b="0" i="0" u="none" strike="noStrike" dirty="0">
                        <a:solidFill>
                          <a:schemeClr val="tx1"/>
                        </a:solidFill>
                        <a:effectLst/>
                        <a:latin typeface="Calibri" charset="0"/>
                        <a:cs typeface="+mn-cs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3200" u="none" strike="noStrike" dirty="0">
                          <a:solidFill>
                            <a:schemeClr val="tx1"/>
                          </a:solidFill>
                          <a:effectLst/>
                          <a:cs typeface="+mn-cs"/>
                        </a:rPr>
                        <a:t>6</a:t>
                      </a:r>
                      <a:r>
                        <a:rPr lang="en-US" sz="3200" u="none" strike="noStrike" dirty="0">
                          <a:solidFill>
                            <a:schemeClr val="tx1"/>
                          </a:solidFill>
                          <a:effectLst/>
                          <a:latin typeface="Mangal" panose="02040503050203030202" pitchFamily="18" charset="0"/>
                          <a:cs typeface="Mangal" panose="02040503050203030202" pitchFamily="18" charset="0"/>
                        </a:rPr>
                        <a:t>4.9</a:t>
                      </a:r>
                      <a:r>
                        <a:rPr lang="mr-IN" sz="3200" u="none" strike="noStrike" dirty="0">
                          <a:solidFill>
                            <a:schemeClr val="tx1"/>
                          </a:solidFill>
                          <a:effectLst/>
                          <a:cs typeface="+mn-cs"/>
                        </a:rPr>
                        <a:t>%</a:t>
                      </a:r>
                      <a:endParaRPr lang="mr-IN" sz="3200" b="0" i="0" u="none" strike="noStrike" dirty="0">
                        <a:solidFill>
                          <a:schemeClr val="tx1"/>
                        </a:solidFill>
                        <a:effectLst/>
                        <a:latin typeface="Calibri" charset="0"/>
                        <a:cs typeface="+mn-cs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8464"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>
                          <a:effectLst/>
                        </a:rPr>
                        <a:t>Unemployed</a:t>
                      </a: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200" u="none" strike="noStrike" dirty="0">
                          <a:solidFill>
                            <a:schemeClr val="tx1"/>
                          </a:solidFill>
                          <a:effectLst/>
                          <a:latin typeface="Mangal" panose="02040503050203030202" pitchFamily="18" charset="0"/>
                          <a:cs typeface="Mangal" panose="02040503050203030202" pitchFamily="18" charset="0"/>
                        </a:rPr>
                        <a:t>3.0</a:t>
                      </a:r>
                      <a:r>
                        <a:rPr lang="mr-IN" sz="3200" u="none" strike="noStrike" dirty="0">
                          <a:solidFill>
                            <a:schemeClr val="tx1"/>
                          </a:solidFill>
                          <a:effectLst/>
                          <a:cs typeface="+mn-cs"/>
                        </a:rPr>
                        <a:t>%</a:t>
                      </a:r>
                      <a:endParaRPr lang="mr-IN" sz="3200" b="0" i="0" u="none" strike="noStrike" dirty="0">
                        <a:solidFill>
                          <a:schemeClr val="tx1"/>
                        </a:solidFill>
                        <a:effectLst/>
                        <a:latin typeface="Calibri" charset="0"/>
                        <a:cs typeface="+mn-cs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200" u="none" strike="noStrike" dirty="0">
                          <a:solidFill>
                            <a:schemeClr val="tx1"/>
                          </a:solidFill>
                          <a:effectLst/>
                          <a:latin typeface="Mangal" panose="02040503050203030202" pitchFamily="18" charset="0"/>
                          <a:cs typeface="Mangal" panose="02040503050203030202" pitchFamily="18" charset="0"/>
                        </a:rPr>
                        <a:t>3.5</a:t>
                      </a:r>
                      <a:r>
                        <a:rPr lang="mr-IN" sz="3200" u="none" strike="noStrike" dirty="0">
                          <a:solidFill>
                            <a:schemeClr val="tx1"/>
                          </a:solidFill>
                          <a:effectLst/>
                          <a:cs typeface="+mn-cs"/>
                        </a:rPr>
                        <a:t>%</a:t>
                      </a:r>
                      <a:endParaRPr lang="mr-IN" sz="3200" b="0" i="0" u="none" strike="noStrike" dirty="0">
                        <a:solidFill>
                          <a:schemeClr val="tx1"/>
                        </a:solidFill>
                        <a:effectLst/>
                        <a:latin typeface="Calibri" charset="0"/>
                        <a:cs typeface="+mn-cs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18464"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Med. Wk. Earn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200" b="0" i="0" u="none" strike="noStrike" dirty="0">
                          <a:solidFill>
                            <a:schemeClr val="tx1"/>
                          </a:solidFill>
                          <a:effectLst/>
                          <a:latin typeface="Mangal" panose="02040503050203030202" pitchFamily="18" charset="0"/>
                          <a:cs typeface="Mangal" panose="02040503050203030202" pitchFamily="18" charset="0"/>
                        </a:rPr>
                        <a:t>$1,087</a:t>
                      </a: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200" b="0" i="0" u="none" strike="noStrike" dirty="0">
                          <a:solidFill>
                            <a:schemeClr val="tx1"/>
                          </a:solidFill>
                          <a:effectLst/>
                          <a:latin typeface="Mangal" panose="02040503050203030202" pitchFamily="18" charset="0"/>
                          <a:cs typeface="Mangal" panose="02040503050203030202" pitchFamily="18" charset="0"/>
                        </a:rPr>
                        <a:t>$758</a:t>
                      </a: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870530333"/>
                  </a:ext>
                </a:extLst>
              </a:tr>
              <a:tr h="618464"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u="none" strike="noStrike" dirty="0">
                          <a:effectLst/>
                        </a:rPr>
                        <a:t>Poverty Rate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mr-IN" sz="3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r>
                        <a:rPr lang="en-US" sz="3200" u="none" strike="noStrike" dirty="0">
                          <a:solidFill>
                            <a:schemeClr val="tx1"/>
                          </a:solidFill>
                          <a:effectLst/>
                          <a:latin typeface="Mangal" panose="02040503050203030202" pitchFamily="18" charset="0"/>
                          <a:cs typeface="Mangal" panose="02040503050203030202" pitchFamily="18" charset="0"/>
                        </a:rPr>
                        <a:t>3</a:t>
                      </a:r>
                      <a:r>
                        <a:rPr lang="mr-IN" sz="3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%</a:t>
                      </a:r>
                      <a:endParaRPr lang="mr-IN" sz="3200" b="0" i="0" u="none" strike="noStrike" dirty="0"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3200" u="none" strike="noStrike" dirty="0">
                          <a:solidFill>
                            <a:schemeClr val="tx1"/>
                          </a:solidFill>
                          <a:effectLst/>
                          <a:latin typeface="Mangal" panose="02040503050203030202" pitchFamily="18" charset="0"/>
                          <a:cs typeface="Mangal" panose="02040503050203030202" pitchFamily="18" charset="0"/>
                        </a:rPr>
                        <a:t>17</a:t>
                      </a:r>
                      <a:r>
                        <a:rPr lang="mr-IN" sz="3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%</a:t>
                      </a:r>
                      <a:endParaRPr lang="mr-IN" sz="3200" b="0" i="0" u="none" strike="noStrike" dirty="0"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/>
                </a:tc>
                <a:extLst>
                  <a:ext uri="{0D108BD9-81ED-4DB2-BD59-A6C34878D82A}">
                    <a16:rowId xmlns:a16="http://schemas.microsoft.com/office/drawing/2014/main" val="1625285845"/>
                  </a:ext>
                </a:extLst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870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6B064-72C7-E048-BAF5-C6078D498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pact of Latin American Immigration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46BDD3-CFD5-2945-A6C8-D41831B6C7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Low-skill, low-wage jobs.</a:t>
            </a:r>
          </a:p>
          <a:p>
            <a:r>
              <a:rPr lang="en-US" dirty="0"/>
              <a:t>Competition for less skilled native-born</a:t>
            </a:r>
          </a:p>
          <a:p>
            <a:r>
              <a:rPr lang="en-US" dirty="0"/>
              <a:t>More GDP &amp; lower prices</a:t>
            </a:r>
          </a:p>
          <a:p>
            <a:r>
              <a:rPr lang="en-US" dirty="0"/>
              <a:t>Helps upper income native-born, hurts lower</a:t>
            </a:r>
          </a:p>
          <a:p>
            <a:r>
              <a:rPr lang="en-US" dirty="0"/>
              <a:t>Little impact on federal budget but raises costs for state and local (schooling)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1D0677-EE22-D645-A7FD-215605B80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6178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6B064-72C7-E048-BAF5-C6078D498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</a:t>
            </a:r>
            <a:r>
              <a:rPr lang="en-US" dirty="0"/>
              <a:t>cent Immigration 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46BDD3-CFD5-2945-A6C8-D41831B6C7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38700" y="2471738"/>
            <a:ext cx="6477000" cy="3535363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1D0677-EE22-D645-A7FD-215605B80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32</a:t>
            </a:fld>
            <a:endParaRPr lang="en-US"/>
          </a:p>
        </p:txBody>
      </p:sp>
      <p:pic>
        <p:nvPicPr>
          <p:cNvPr id="1026" name="Picture 2" descr="Central American migrants wade across the Rio Grande on February 1, 2019 near El Paso, Texas. ">
            <a:extLst>
              <a:ext uri="{FF2B5EF4-FFF2-40B4-BE49-F238E27FC236}">
                <a16:creationId xmlns:a16="http://schemas.microsoft.com/office/drawing/2014/main" id="{EEC15B1E-A683-C738-342C-51398560B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746" y="3905367"/>
            <a:ext cx="4225262" cy="2816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814273-B486-8B30-A506-C3A88905DD9D}"/>
              </a:ext>
            </a:extLst>
          </p:cNvPr>
          <p:cNvSpPr txBox="1"/>
          <p:nvPr/>
        </p:nvSpPr>
        <p:spPr>
          <a:xfrm>
            <a:off x="1491757" y="823099"/>
            <a:ext cx="52578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DACA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The Northern Triangle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Remain in Mexico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Unaccompanied Minors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The Venezuelan Wave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Haitians in Springfield, Ohio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Recent Exec. Orders</a:t>
            </a:r>
          </a:p>
        </p:txBody>
      </p:sp>
    </p:spTree>
    <p:extLst>
      <p:ext uri="{BB962C8B-B14F-4D97-AF65-F5344CB8AC3E}">
        <p14:creationId xmlns:p14="http://schemas.microsoft.com/office/powerpoint/2010/main" val="34897729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83941-80D3-C0FC-5244-88F75349B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8388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Un</a:t>
            </a:r>
            <a:r>
              <a:rPr lang="en-US" dirty="0"/>
              <a:t>documented Immigrants in the U 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073A89-79D7-6FFD-2E5D-CD62C20C6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33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BEE71C-802A-C9ED-20B5-9C28A6EB3814}"/>
              </a:ext>
            </a:extLst>
          </p:cNvPr>
          <p:cNvSpPr txBox="1"/>
          <p:nvPr/>
        </p:nvSpPr>
        <p:spPr>
          <a:xfrm>
            <a:off x="469232" y="2646948"/>
            <a:ext cx="2959768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Connecticut has about 116,000 undocumented immigrants.  About 19.9 % of Foreign Born Population</a:t>
            </a:r>
          </a:p>
          <a:p>
            <a:endParaRPr lang="en-US" sz="2800" dirty="0">
              <a:solidFill>
                <a:srgbClr val="FF0000"/>
              </a:solidFill>
            </a:endParaRPr>
          </a:p>
          <a:p>
            <a:r>
              <a:rPr lang="en-US" sz="1600" dirty="0">
                <a:solidFill>
                  <a:srgbClr val="FF0000"/>
                </a:solidFill>
              </a:rPr>
              <a:t>Source: PEW Foundation.</a:t>
            </a:r>
          </a:p>
        </p:txBody>
      </p:sp>
      <p:pic>
        <p:nvPicPr>
          <p:cNvPr id="1026" name="Picture 2" descr="A line chart showing that the number of unauthorized immigrants in the U.S. grew from 2019 to 2022.">
            <a:extLst>
              <a:ext uri="{FF2B5EF4-FFF2-40B4-BE49-F238E27FC236}">
                <a16:creationId xmlns:a16="http://schemas.microsoft.com/office/drawing/2014/main" id="{4B4BAD87-7EB3-2575-0BF3-3EA20E7456F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" r="1" b="20576"/>
          <a:stretch/>
        </p:blipFill>
        <p:spPr bwMode="auto">
          <a:xfrm>
            <a:off x="3862036" y="1037627"/>
            <a:ext cx="6188150" cy="566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74371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45167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DA</a:t>
            </a:r>
            <a:r>
              <a:rPr lang="en-US" dirty="0"/>
              <a:t>CA (Deferred Action for </a:t>
            </a:r>
            <a:br>
              <a:rPr lang="en-US" dirty="0"/>
            </a:br>
            <a:r>
              <a:rPr lang="en-US" dirty="0"/>
              <a:t>Childhood Arrivals)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Entered U.S. before age 16, now in U.S. </a:t>
            </a:r>
          </a:p>
          <a:p>
            <a:r>
              <a:rPr lang="en-US" dirty="0"/>
              <a:t>Entered before June 2007</a:t>
            </a:r>
          </a:p>
          <a:p>
            <a:r>
              <a:rPr lang="en-US" dirty="0"/>
              <a:t>Currently in school, high school grad or honorable discharge from military</a:t>
            </a:r>
          </a:p>
          <a:p>
            <a:r>
              <a:rPr lang="en-US" dirty="0"/>
              <a:t>No felony conviction or threat to security</a:t>
            </a:r>
          </a:p>
          <a:p>
            <a:r>
              <a:rPr lang="en-US" dirty="0"/>
              <a:t>Renewable every 2 years </a:t>
            </a:r>
          </a:p>
          <a:p>
            <a:r>
              <a:rPr lang="en-US" dirty="0"/>
              <a:t>Executive Order by Obama, Trump ended, Biden restored </a:t>
            </a:r>
          </a:p>
          <a:p>
            <a:r>
              <a:rPr lang="en-US" dirty="0">
                <a:solidFill>
                  <a:srgbClr val="FF0000"/>
                </a:solidFill>
              </a:rPr>
              <a:t>2,930 in Connecticut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0084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7D522E-1826-0F78-B351-D7A9DCB9EF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</a:t>
            </a:r>
            <a:r>
              <a:rPr lang="en-US" dirty="0"/>
              <a:t>e Northern Triangle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C793FB-2DB4-FB45-131A-900F6B15D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35</a:t>
            </a:fld>
            <a:endParaRPr lang="en-US"/>
          </a:p>
        </p:txBody>
      </p:sp>
      <p:pic>
        <p:nvPicPr>
          <p:cNvPr id="4098" name="Picture 2" descr="Why So Many Central Americans Are Seeking Asylum in the U.S. | KQED">
            <a:extLst>
              <a:ext uri="{FF2B5EF4-FFF2-40B4-BE49-F238E27FC236}">
                <a16:creationId xmlns:a16="http://schemas.microsoft.com/office/drawing/2014/main" id="{45066D08-E470-B1A5-81CA-ED06D91D0CB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507" y="1457762"/>
            <a:ext cx="7364093" cy="5165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29328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B0D9DF-693C-5B86-6866-7AAC17FA1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2649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No</a:t>
            </a:r>
            <a:r>
              <a:rPr lang="en-US" dirty="0"/>
              <a:t>rthern Triangle Apprehensions</a:t>
            </a:r>
            <a:br>
              <a:rPr lang="en-US" dirty="0"/>
            </a:br>
            <a:r>
              <a:rPr lang="en-US" sz="4400" dirty="0">
                <a:solidFill>
                  <a:srgbClr val="FF0000"/>
                </a:solidFill>
              </a:rPr>
              <a:t>(Northern Triangle Countries in Red)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2BEB5E2-E884-9E57-261C-AEB14ACE48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43200" y="1528998"/>
            <a:ext cx="7010400" cy="500991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E7D2A9-B68C-A884-E822-C9DB75FA1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5431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7914D6-7D73-AC79-BD00-B3F921B40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u="none" strike="noStrike" dirty="0">
                <a:solidFill>
                  <a:schemeClr val="bg1"/>
                </a:solidFill>
                <a:effectLst/>
              </a:rPr>
              <a:t>Est</a:t>
            </a:r>
            <a:r>
              <a:rPr lang="en-US" sz="4000" u="none" strike="noStrike" dirty="0">
                <a:effectLst/>
              </a:rPr>
              <a:t>imated Unauthorized </a:t>
            </a:r>
            <a:r>
              <a:rPr lang="en-US" dirty="0"/>
              <a:t>I</a:t>
            </a:r>
            <a:r>
              <a:rPr lang="en-US" sz="4000" u="none" strike="noStrike" dirty="0">
                <a:effectLst/>
              </a:rPr>
              <a:t>mmigrant Population</a:t>
            </a:r>
            <a:endParaRPr lang="en-US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D325044D-8066-525E-3E34-83B5C29635C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15348335"/>
              </p:ext>
            </p:extLst>
          </p:nvPr>
        </p:nvGraphicFramePr>
        <p:xfrm>
          <a:off x="1861298" y="980018"/>
          <a:ext cx="8783053" cy="494540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482935">
                  <a:extLst>
                    <a:ext uri="{9D8B030D-6E8A-4147-A177-3AD203B41FA5}">
                      <a16:colId xmlns:a16="http://schemas.microsoft.com/office/drawing/2014/main" val="1002416816"/>
                    </a:ext>
                  </a:extLst>
                </a:gridCol>
                <a:gridCol w="1766706">
                  <a:extLst>
                    <a:ext uri="{9D8B030D-6E8A-4147-A177-3AD203B41FA5}">
                      <a16:colId xmlns:a16="http://schemas.microsoft.com/office/drawing/2014/main" val="780544763"/>
                    </a:ext>
                  </a:extLst>
                </a:gridCol>
                <a:gridCol w="1766706">
                  <a:extLst>
                    <a:ext uri="{9D8B030D-6E8A-4147-A177-3AD203B41FA5}">
                      <a16:colId xmlns:a16="http://schemas.microsoft.com/office/drawing/2014/main" val="510270424"/>
                    </a:ext>
                  </a:extLst>
                </a:gridCol>
                <a:gridCol w="1766706">
                  <a:extLst>
                    <a:ext uri="{9D8B030D-6E8A-4147-A177-3AD203B41FA5}">
                      <a16:colId xmlns:a16="http://schemas.microsoft.com/office/drawing/2014/main" val="2286709518"/>
                    </a:ext>
                  </a:extLst>
                </a:gridCol>
              </a:tblGrid>
              <a:tr h="310716">
                <a:tc>
                  <a:txBody>
                    <a:bodyPr/>
                    <a:lstStyle/>
                    <a:p>
                      <a:pPr algn="l" fontAlgn="ctr"/>
                      <a:r>
                        <a:rPr lang="en-US" sz="2600" u="none" strike="noStrike" dirty="0">
                          <a:effectLst/>
                        </a:rPr>
                        <a:t> </a:t>
                      </a:r>
                      <a:endParaRPr lang="en-US" sz="2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600" b="1" u="sng" strike="noStrike" dirty="0">
                          <a:effectLst/>
                        </a:rPr>
                        <a:t>2022</a:t>
                      </a:r>
                      <a:endParaRPr lang="en-US" sz="2600" b="1" i="0" u="sng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600" b="1" u="sng" strike="noStrike" dirty="0">
                          <a:effectLst/>
                        </a:rPr>
                        <a:t>2012</a:t>
                      </a:r>
                      <a:endParaRPr lang="en-US" sz="2600" b="1" i="0" u="sng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600" b="1" u="sng" strike="noStrike" dirty="0">
                          <a:effectLst/>
                        </a:rPr>
                        <a:t>2000</a:t>
                      </a:r>
                      <a:endParaRPr lang="en-US" sz="2600" b="1" i="0" u="sng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92244238"/>
                  </a:ext>
                </a:extLst>
              </a:tr>
              <a:tr h="288522">
                <a:tc>
                  <a:txBody>
                    <a:bodyPr/>
                    <a:lstStyle/>
                    <a:p>
                      <a:pPr algn="l" fontAlgn="t"/>
                      <a:r>
                        <a:rPr lang="en-US" sz="2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600" u="none" strike="noStrike">
                          <a:effectLst/>
                        </a:rPr>
                        <a:t>11,000,000</a:t>
                      </a:r>
                      <a:endParaRPr lang="en-US" sz="2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600" u="none" strike="noStrike">
                          <a:effectLst/>
                        </a:rPr>
                        <a:t>11,200,000</a:t>
                      </a:r>
                      <a:endParaRPr lang="en-US" sz="2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600" u="none" strike="noStrike" dirty="0">
                          <a:effectLst/>
                        </a:rPr>
                        <a:t>8,600,000</a:t>
                      </a:r>
                      <a:endParaRPr lang="en-US" sz="2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543363981"/>
                  </a:ext>
                </a:extLst>
              </a:tr>
              <a:tr h="288522">
                <a:tc>
                  <a:txBody>
                    <a:bodyPr/>
                    <a:lstStyle/>
                    <a:p>
                      <a:pPr algn="l" fontAlgn="t"/>
                      <a:r>
                        <a:rPr lang="en-US" sz="2600" u="none" strike="noStrike" dirty="0">
                          <a:effectLst/>
                        </a:rPr>
                        <a:t>Mexico</a:t>
                      </a:r>
                      <a:endParaRPr lang="en-US" sz="2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600" u="none" strike="noStrike" dirty="0">
                          <a:effectLst/>
                        </a:rPr>
                        <a:t>4,050,000</a:t>
                      </a:r>
                      <a:endParaRPr lang="en-US" sz="2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600" u="none" strike="noStrike" dirty="0">
                          <a:effectLst/>
                        </a:rPr>
                        <a:t>5,850,000</a:t>
                      </a:r>
                      <a:endParaRPr lang="en-US" sz="2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600" u="none" strike="noStrike" dirty="0">
                          <a:effectLst/>
                        </a:rPr>
                        <a:t>4,450,000</a:t>
                      </a:r>
                      <a:endParaRPr lang="en-US" sz="2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088271173"/>
                  </a:ext>
                </a:extLst>
              </a:tr>
              <a:tr h="288522">
                <a:tc>
                  <a:txBody>
                    <a:bodyPr/>
                    <a:lstStyle/>
                    <a:p>
                      <a:pPr algn="l" fontAlgn="t"/>
                      <a:r>
                        <a:rPr lang="en-US" sz="2600" u="none" strike="noStrike" dirty="0">
                          <a:effectLst/>
                        </a:rPr>
                        <a:t>El Salvador</a:t>
                      </a:r>
                      <a:endParaRPr lang="en-US" sz="2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600" u="none" strike="noStrike" dirty="0">
                          <a:effectLst/>
                        </a:rPr>
                        <a:t>750,000</a:t>
                      </a:r>
                      <a:endParaRPr lang="en-US" sz="2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600" u="none" strike="noStrike">
                          <a:effectLst/>
                        </a:rPr>
                        <a:t>675,000</a:t>
                      </a:r>
                      <a:endParaRPr lang="en-US" sz="2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600" u="none" strike="noStrike">
                          <a:effectLst/>
                        </a:rPr>
                        <a:t>500,000</a:t>
                      </a:r>
                      <a:endParaRPr lang="en-US" sz="2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4148960118"/>
                  </a:ext>
                </a:extLst>
              </a:tr>
              <a:tr h="288522">
                <a:tc>
                  <a:txBody>
                    <a:bodyPr/>
                    <a:lstStyle/>
                    <a:p>
                      <a:pPr algn="l" fontAlgn="t"/>
                      <a:r>
                        <a:rPr lang="en-US" sz="2600" u="none" strike="noStrike" dirty="0">
                          <a:effectLst/>
                        </a:rPr>
                        <a:t>India</a:t>
                      </a:r>
                      <a:endParaRPr lang="en-US" sz="2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600" u="none" strike="noStrike" dirty="0">
                          <a:effectLst/>
                        </a:rPr>
                        <a:t>725,000</a:t>
                      </a:r>
                      <a:endParaRPr lang="en-US" sz="2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600" u="none" strike="noStrike">
                          <a:effectLst/>
                        </a:rPr>
                        <a:t>450,000</a:t>
                      </a:r>
                      <a:endParaRPr lang="en-US" sz="2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600" u="none" strike="noStrike">
                          <a:effectLst/>
                        </a:rPr>
                        <a:t>240,000</a:t>
                      </a:r>
                      <a:endParaRPr lang="en-US" sz="2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854162221"/>
                  </a:ext>
                </a:extLst>
              </a:tr>
              <a:tr h="288522">
                <a:tc>
                  <a:txBody>
                    <a:bodyPr/>
                    <a:lstStyle/>
                    <a:p>
                      <a:pPr algn="l" fontAlgn="t"/>
                      <a:r>
                        <a:rPr lang="en-US" sz="2600" u="none" strike="noStrike" dirty="0">
                          <a:effectLst/>
                        </a:rPr>
                        <a:t>Guatemala</a:t>
                      </a:r>
                      <a:endParaRPr lang="en-US" sz="2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600" u="none" strike="noStrike" dirty="0">
                          <a:effectLst/>
                        </a:rPr>
                        <a:t>675,000</a:t>
                      </a:r>
                      <a:endParaRPr lang="en-US" sz="2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600" u="none" strike="noStrike" dirty="0">
                          <a:effectLst/>
                        </a:rPr>
                        <a:t>525,000</a:t>
                      </a:r>
                      <a:endParaRPr lang="en-US" sz="2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600" u="none" strike="noStrike">
                          <a:effectLst/>
                        </a:rPr>
                        <a:t>200,000</a:t>
                      </a:r>
                      <a:endParaRPr lang="en-US" sz="2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257946467"/>
                  </a:ext>
                </a:extLst>
              </a:tr>
              <a:tr h="443879">
                <a:tc>
                  <a:txBody>
                    <a:bodyPr/>
                    <a:lstStyle/>
                    <a:p>
                      <a:pPr algn="l" fontAlgn="t"/>
                      <a:r>
                        <a:rPr lang="en-US" sz="2600" u="none" strike="noStrike">
                          <a:effectLst/>
                        </a:rPr>
                        <a:t>Honduras</a:t>
                      </a:r>
                      <a:endParaRPr lang="en-US" sz="2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600" u="none" strike="noStrike" dirty="0">
                          <a:effectLst/>
                        </a:rPr>
                        <a:t>525,000</a:t>
                      </a:r>
                      <a:endParaRPr lang="en-US" sz="2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600" u="none" strike="noStrike" dirty="0">
                          <a:effectLst/>
                        </a:rPr>
                        <a:t>350,000</a:t>
                      </a:r>
                      <a:endParaRPr lang="en-US" sz="2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600" u="none" strike="noStrike">
                          <a:effectLst/>
                        </a:rPr>
                        <a:t>140,000</a:t>
                      </a:r>
                      <a:endParaRPr lang="en-US" sz="2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769787826"/>
                  </a:ext>
                </a:extLst>
              </a:tr>
              <a:tr h="288522">
                <a:tc>
                  <a:txBody>
                    <a:bodyPr/>
                    <a:lstStyle/>
                    <a:p>
                      <a:pPr algn="l" fontAlgn="t"/>
                      <a:r>
                        <a:rPr lang="en-US" sz="2600" u="none" strike="noStrike">
                          <a:effectLst/>
                        </a:rPr>
                        <a:t>China</a:t>
                      </a:r>
                      <a:endParaRPr lang="en-US" sz="2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600" u="none" strike="noStrike">
                          <a:effectLst/>
                        </a:rPr>
                        <a:t>375,000</a:t>
                      </a:r>
                      <a:endParaRPr lang="en-US" sz="2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600" u="none" strike="noStrike" dirty="0">
                          <a:effectLst/>
                        </a:rPr>
                        <a:t>325,000</a:t>
                      </a:r>
                      <a:endParaRPr lang="en-US" sz="2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600" u="none" strike="noStrike">
                          <a:effectLst/>
                        </a:rPr>
                        <a:t>325,000</a:t>
                      </a:r>
                      <a:endParaRPr lang="en-US" sz="2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794694276"/>
                  </a:ext>
                </a:extLst>
              </a:tr>
              <a:tr h="288522">
                <a:tc>
                  <a:txBody>
                    <a:bodyPr/>
                    <a:lstStyle/>
                    <a:p>
                      <a:pPr algn="l" fontAlgn="t"/>
                      <a:r>
                        <a:rPr lang="en-US" sz="2600" u="none" strike="noStrike">
                          <a:effectLst/>
                        </a:rPr>
                        <a:t>Venezuela</a:t>
                      </a:r>
                      <a:endParaRPr lang="en-US" sz="2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600" u="none" strike="noStrike">
                          <a:effectLst/>
                        </a:rPr>
                        <a:t>275,000</a:t>
                      </a:r>
                      <a:endParaRPr lang="en-US" sz="2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600" u="none" strike="noStrike" dirty="0">
                          <a:effectLst/>
                        </a:rPr>
                        <a:t>70,000</a:t>
                      </a:r>
                      <a:endParaRPr lang="en-US" sz="2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600" u="none" strike="noStrike" dirty="0">
                          <a:effectLst/>
                        </a:rPr>
                        <a:t>45,000</a:t>
                      </a:r>
                      <a:endParaRPr lang="en-US" sz="2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704640977"/>
                  </a:ext>
                </a:extLst>
              </a:tr>
              <a:tr h="288522">
                <a:tc>
                  <a:txBody>
                    <a:bodyPr/>
                    <a:lstStyle/>
                    <a:p>
                      <a:pPr algn="l" fontAlgn="t"/>
                      <a:r>
                        <a:rPr lang="en-US" sz="2600" u="none" strike="noStrike">
                          <a:effectLst/>
                        </a:rPr>
                        <a:t>Brazil</a:t>
                      </a:r>
                      <a:endParaRPr lang="en-US" sz="2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600" u="none" strike="noStrike">
                          <a:effectLst/>
                        </a:rPr>
                        <a:t>230,000</a:t>
                      </a:r>
                      <a:endParaRPr lang="en-US" sz="2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600" u="none" strike="noStrike">
                          <a:effectLst/>
                        </a:rPr>
                        <a:t>100,000</a:t>
                      </a:r>
                      <a:endParaRPr lang="en-US" sz="2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600" u="none" strike="noStrike" dirty="0">
                          <a:effectLst/>
                        </a:rPr>
                        <a:t>90,000</a:t>
                      </a:r>
                      <a:endParaRPr lang="en-US" sz="2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989508210"/>
                  </a:ext>
                </a:extLst>
              </a:tr>
              <a:tr h="288522">
                <a:tc>
                  <a:txBody>
                    <a:bodyPr/>
                    <a:lstStyle/>
                    <a:p>
                      <a:pPr algn="l" fontAlgn="t"/>
                      <a:r>
                        <a:rPr lang="en-US" sz="2600" u="none" strike="noStrike">
                          <a:effectLst/>
                        </a:rPr>
                        <a:t>Dominican Republic</a:t>
                      </a:r>
                      <a:endParaRPr lang="en-US" sz="2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600" u="none" strike="noStrike">
                          <a:effectLst/>
                        </a:rPr>
                        <a:t>230,000</a:t>
                      </a:r>
                      <a:endParaRPr lang="en-US" sz="2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600" u="none" strike="noStrike">
                          <a:effectLst/>
                        </a:rPr>
                        <a:t>170,000</a:t>
                      </a:r>
                      <a:endParaRPr lang="en-US" sz="2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600" u="none" strike="noStrike" dirty="0">
                          <a:effectLst/>
                        </a:rPr>
                        <a:t>180,000</a:t>
                      </a:r>
                      <a:endParaRPr lang="en-US" sz="2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704177162"/>
                  </a:ext>
                </a:extLst>
              </a:tr>
              <a:tr h="443879">
                <a:tc>
                  <a:txBody>
                    <a:bodyPr/>
                    <a:lstStyle/>
                    <a:p>
                      <a:pPr algn="l" fontAlgn="t"/>
                      <a:r>
                        <a:rPr lang="en-US" sz="2600" u="none" strike="noStrike">
                          <a:effectLst/>
                        </a:rPr>
                        <a:t>Colombia</a:t>
                      </a:r>
                      <a:endParaRPr lang="en-US" sz="26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600" u="none" strike="noStrike">
                          <a:effectLst/>
                        </a:rPr>
                        <a:t>190,000</a:t>
                      </a:r>
                      <a:endParaRPr lang="en-US" sz="2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600" u="none" strike="noStrike">
                          <a:effectLst/>
                        </a:rPr>
                        <a:t>160,000</a:t>
                      </a:r>
                      <a:endParaRPr lang="en-US" sz="2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US" sz="2600" u="none" strike="noStrike" dirty="0">
                          <a:effectLst/>
                        </a:rPr>
                        <a:t>150,000</a:t>
                      </a:r>
                      <a:endParaRPr lang="en-US" sz="2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460001284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EC4623-7E05-7F50-B33C-5CC095F11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793037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77595-6B9C-1D0F-E48F-8DF6F33C6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Asy</a:t>
            </a:r>
            <a:r>
              <a:rPr lang="en-US" dirty="0"/>
              <a:t>lees and Refugees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170A45-5A91-7074-C12A-5A97897BDB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0" i="0" dirty="0">
                <a:solidFill>
                  <a:srgbClr val="202124"/>
                </a:solidFill>
                <a:effectLst/>
              </a:rPr>
              <a:t>Refugees are usually outside the United States when they are screened for resettlement in US</a:t>
            </a:r>
            <a:endParaRPr lang="en-US" dirty="0">
              <a:solidFill>
                <a:srgbClr val="202124"/>
              </a:solidFill>
            </a:endParaRPr>
          </a:p>
          <a:p>
            <a:r>
              <a:rPr lang="en-US" b="0" i="0" dirty="0">
                <a:solidFill>
                  <a:srgbClr val="202124"/>
                </a:solidFill>
                <a:effectLst/>
              </a:rPr>
              <a:t>Asylum seekers submit their applications while physically present in the United States or at a U.S. port of entry</a:t>
            </a:r>
          </a:p>
          <a:p>
            <a:pPr marL="0" indent="0">
              <a:buNone/>
            </a:pPr>
            <a:r>
              <a:rPr lang="en-US" dirty="0">
                <a:solidFill>
                  <a:srgbClr val="202124"/>
                </a:solidFill>
              </a:rPr>
              <a:t>Reason to grant – (US &amp; UNCOR) </a:t>
            </a:r>
            <a:r>
              <a:rPr lang="en-US" b="0" i="0" dirty="0">
                <a:solidFill>
                  <a:srgbClr val="000000"/>
                </a:solidFill>
                <a:effectLst/>
              </a:rPr>
              <a:t>unable to return because of persecution or a well-founded fear of persecution based on:  </a:t>
            </a:r>
            <a:r>
              <a:rPr lang="en-US" b="1" i="0" dirty="0">
                <a:solidFill>
                  <a:srgbClr val="000000"/>
                </a:solidFill>
                <a:effectLst/>
              </a:rPr>
              <a:t>race, religion, nationality, membership in a particular social group, or political opinion.  (</a:t>
            </a:r>
            <a:r>
              <a:rPr lang="en-US" b="1" i="0" u="sng" dirty="0">
                <a:solidFill>
                  <a:srgbClr val="000000"/>
                </a:solidFill>
                <a:effectLst/>
              </a:rPr>
              <a:t>Not economic hardship!</a:t>
            </a:r>
            <a:r>
              <a:rPr lang="en-US" b="1" i="0" dirty="0">
                <a:solidFill>
                  <a:srgbClr val="000000"/>
                </a:solidFill>
                <a:effectLst/>
              </a:rPr>
              <a:t>)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</a:rPr>
              <a:t>    </a:t>
            </a:r>
            <a:endParaRPr lang="en-US" b="1" dirty="0">
              <a:solidFill>
                <a:srgbClr val="202124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951A61-20D8-9D05-0DAA-C51E67EDD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07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68518-F94A-0E5B-798E-75D6E3100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Se</a:t>
            </a:r>
            <a:r>
              <a:rPr lang="en-US" dirty="0"/>
              <a:t>paration of Children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66845D-36D9-5F3E-9A3F-9217F096B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39</a:t>
            </a:fld>
            <a:endParaRPr lang="en-US"/>
          </a:p>
        </p:txBody>
      </p:sp>
      <p:pic>
        <p:nvPicPr>
          <p:cNvPr id="5122" name="Picture 2" descr="A two-year-old Honduran asylum seeker cries as her mother is searched and detained near the U.S.-Mexico border on June 12, 2018 in McAllen, Texas.">
            <a:extLst>
              <a:ext uri="{FF2B5EF4-FFF2-40B4-BE49-F238E27FC236}">
                <a16:creationId xmlns:a16="http://schemas.microsoft.com/office/drawing/2014/main" id="{E2BBFE2D-3D16-3131-3B0C-CA7680526E3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572419"/>
            <a:ext cx="8229600" cy="462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8421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1B23E-7084-7944-A45B-C6D0E0A6B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ere Are We?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4594F58-9AA6-F24A-964E-3AC22CA41A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744845" y="1047352"/>
            <a:ext cx="7728643" cy="478603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5876C4-A3D6-7242-9D80-C8D64A70E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7DAB63-0268-1544-985C-0D4232ED6F4E}"/>
              </a:ext>
            </a:extLst>
          </p:cNvPr>
          <p:cNvPicPr>
            <a:picLocks noChangeAspect="1"/>
          </p:cNvPicPr>
          <p:nvPr/>
        </p:nvPicPr>
        <p:blipFill>
          <a:blip r:embed="rId4" r:link="rId5"/>
          <a:srcRect/>
          <a:stretch>
            <a:fillRect/>
          </a:stretch>
        </p:blipFill>
        <p:spPr>
          <a:xfrm>
            <a:off x="8806449" y="3937439"/>
            <a:ext cx="2241495" cy="149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801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D6563-C781-AD46-DC62-FB8F669C9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975" y="85725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</a:t>
            </a:r>
            <a:r>
              <a:rPr lang="en-US" dirty="0"/>
              <a:t>main in Mexico Policy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EC08B3-8928-1823-0030-605F286C5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40</a:t>
            </a:fld>
            <a:endParaRPr lang="en-US"/>
          </a:p>
        </p:txBody>
      </p:sp>
      <p:pic>
        <p:nvPicPr>
          <p:cNvPr id="6146" name="Picture 2" descr="undefined">
            <a:extLst>
              <a:ext uri="{FF2B5EF4-FFF2-40B4-BE49-F238E27FC236}">
                <a16:creationId xmlns:a16="http://schemas.microsoft.com/office/drawing/2014/main" id="{90E8B589-2C41-6E31-E69B-4979370B916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255" y="1435875"/>
            <a:ext cx="3397790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B385B9-6AFF-A04C-E201-424831A144CE}"/>
              </a:ext>
            </a:extLst>
          </p:cNvPr>
          <p:cNvSpPr txBox="1"/>
          <p:nvPr/>
        </p:nvSpPr>
        <p:spPr>
          <a:xfrm>
            <a:off x="5812757" y="1180283"/>
            <a:ext cx="5436268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Started 2019. Applies to non-Mexicans asking for asylum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Must wait in Mexico while case being heard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Not applied to unaccompanied minors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Not eligible for asylum if passed through another nation on way.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Dangerous in Mexico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Ended in 2022 but the termination </a:t>
            </a:r>
            <a:r>
              <a:rPr lang="en-US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was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successfullychallenged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 the courts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President Trump reinstated last month</a:t>
            </a:r>
            <a:endParaRPr lang="en-US" sz="2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08340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60BAA5-3EF6-7AC8-2723-8D671E400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</a:t>
            </a:r>
            <a:r>
              <a:rPr lang="en-US" dirty="0"/>
              <a:t>e Surge of Venezuelans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64DF1E8-26F9-21A4-3F7A-E8763D389D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2601" y="1421356"/>
            <a:ext cx="3609455" cy="452596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52E243-B27A-F499-C627-91F3DAA88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41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C56CD0-2768-CC77-1DE0-C4A1B0099976}"/>
              </a:ext>
            </a:extLst>
          </p:cNvPr>
          <p:cNvSpPr txBox="1"/>
          <p:nvPr/>
        </p:nvSpPr>
        <p:spPr>
          <a:xfrm>
            <a:off x="5696416" y="1600200"/>
            <a:ext cx="474298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Symbol" pitchFamily="2" charset="2"/>
              <a:buChar char="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Almost 8 million Venezuelans have left</a:t>
            </a:r>
          </a:p>
          <a:p>
            <a:pPr marL="342900" indent="-342900">
              <a:buFont typeface="Symbol" pitchFamily="2" charset="2"/>
              <a:buChar char="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Caused by economic mismanagement, hyperinflation, unrest, violence</a:t>
            </a:r>
          </a:p>
          <a:p>
            <a:pPr marL="342900" indent="-342900">
              <a:buFont typeface="Symbol" pitchFamily="2" charset="2"/>
              <a:buChar char="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Largest national group arrested for entering US</a:t>
            </a:r>
          </a:p>
          <a:p>
            <a:pPr marL="342900" indent="-342900">
              <a:buFont typeface="Symbol" pitchFamily="2" charset="2"/>
              <a:buChar char=""/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Temporary Protected Status</a:t>
            </a:r>
          </a:p>
        </p:txBody>
      </p:sp>
    </p:spTree>
    <p:extLst>
      <p:ext uri="{BB962C8B-B14F-4D97-AF65-F5344CB8AC3E}">
        <p14:creationId xmlns:p14="http://schemas.microsoft.com/office/powerpoint/2010/main" val="9705810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B118D-E942-4BAD-9EE9-3F3FD3BE1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</a:t>
            </a:r>
            <a:r>
              <a:rPr lang="en-US" dirty="0"/>
              <a:t>e Bussing of Migrants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2910C1A-1FCC-A33A-7891-2339F94E73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90801" y="1448688"/>
            <a:ext cx="7162800" cy="472838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9774B5-E64A-46E5-D3E2-18B1EDD9C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69153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95670-84DC-F20A-7ABA-FBB66BB1E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at Happened in Springfield, Ohio?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A20724-06F4-E69F-FD22-987E247BB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43</a:t>
            </a:fld>
            <a:endParaRPr lang="en-GB"/>
          </a:p>
        </p:txBody>
      </p:sp>
      <p:pic>
        <p:nvPicPr>
          <p:cNvPr id="3074" name="Picture 2" descr="Greetings from Springfield OH Mural &amp; Street Art | Things to ...">
            <a:extLst>
              <a:ext uri="{FF2B5EF4-FFF2-40B4-BE49-F238E27FC236}">
                <a16:creationId xmlns:a16="http://schemas.microsoft.com/office/drawing/2014/main" id="{1216A546-6987-BA83-0BBD-6DFD07337BF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9221" y="1325563"/>
            <a:ext cx="7356993" cy="4904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86936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95670-84DC-F20A-7ABA-FBB66BB1E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Te</a:t>
            </a:r>
            <a:r>
              <a:rPr lang="en-US" dirty="0">
                <a:solidFill>
                  <a:schemeClr val="tx1"/>
                </a:solidFill>
              </a:rPr>
              <a:t>mporary Protected Status (TPS)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A20724-06F4-E69F-FD22-987E247BB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44</a:t>
            </a:fld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D4B748-3391-FF8E-C99B-D9132FB2E6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Secretary of Homeland Security can grant</a:t>
            </a:r>
          </a:p>
          <a:p>
            <a:r>
              <a:rPr lang="en-US" dirty="0"/>
              <a:t>Can be granted to foreign-born persons who can’t return to home country safely due to their country unable to handle their return</a:t>
            </a:r>
          </a:p>
          <a:p>
            <a:r>
              <a:rPr lang="en-US" dirty="0"/>
              <a:t>Acceptable reasons</a:t>
            </a:r>
          </a:p>
          <a:p>
            <a:pPr lvl="1"/>
            <a:r>
              <a:rPr lang="en-US" dirty="0"/>
              <a:t>Conflict					- epidemic</a:t>
            </a:r>
          </a:p>
          <a:p>
            <a:pPr lvl="1"/>
            <a:r>
              <a:rPr lang="en-US" dirty="0"/>
              <a:t>Hurricane or earthquake		- Other temporary conditions</a:t>
            </a:r>
          </a:p>
          <a:p>
            <a:r>
              <a:rPr lang="en-US" dirty="0"/>
              <a:t>Temporary status but can be extended</a:t>
            </a:r>
          </a:p>
          <a:p>
            <a:r>
              <a:rPr lang="en-US" dirty="0"/>
              <a:t>Can work and travel within the United States</a:t>
            </a:r>
          </a:p>
          <a:p>
            <a:r>
              <a:rPr lang="en-US" dirty="0"/>
              <a:t>May be eligible for welfare such as TANF, SNAP, Medicaid</a:t>
            </a:r>
          </a:p>
        </p:txBody>
      </p:sp>
    </p:spTree>
    <p:extLst>
      <p:ext uri="{BB962C8B-B14F-4D97-AF65-F5344CB8AC3E}">
        <p14:creationId xmlns:p14="http://schemas.microsoft.com/office/powerpoint/2010/main" val="17404951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F1BA3-676E-5C40-A5E0-84DD7D53C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Exe</a:t>
            </a:r>
            <a:r>
              <a:rPr lang="en-US" dirty="0"/>
              <a:t>cutive Orders by President Trump (2025)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13D116-467A-DE9C-6DD9-399CCB1061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08019" y="2064024"/>
            <a:ext cx="4992246" cy="2195154"/>
          </a:xfrm>
        </p:spPr>
        <p:txBody>
          <a:bodyPr>
            <a:noAutofit/>
          </a:bodyPr>
          <a:lstStyle/>
          <a:p>
            <a:r>
              <a:rPr lang="en-US" sz="2400" dirty="0"/>
              <a:t>Declared National Emergency at the Border</a:t>
            </a:r>
          </a:p>
          <a:p>
            <a:r>
              <a:rPr lang="en-US" sz="2400" dirty="0"/>
              <a:t>Suspended Temporary Protected Status for Some Venezuelans – </a:t>
            </a:r>
            <a:r>
              <a:rPr lang="en-US" sz="2400"/>
              <a:t>Court Order </a:t>
            </a:r>
            <a:r>
              <a:rPr lang="en-US" sz="2400" dirty="0"/>
              <a:t>Put IT on Hold</a:t>
            </a:r>
          </a:p>
          <a:p>
            <a:r>
              <a:rPr lang="en-US" sz="2400" dirty="0"/>
              <a:t>Ended “Catch and Release”</a:t>
            </a:r>
          </a:p>
          <a:p>
            <a:r>
              <a:rPr lang="en-US" sz="2400" dirty="0"/>
              <a:t>Third Country Asylum (El Salvador)</a:t>
            </a:r>
          </a:p>
          <a:p>
            <a:r>
              <a:rPr lang="en-US" sz="2400" dirty="0"/>
              <a:t>Expedited Removal.     </a:t>
            </a:r>
          </a:p>
          <a:p>
            <a:r>
              <a:rPr lang="en-US" sz="2400" dirty="0"/>
              <a:t>Troops at the Border</a:t>
            </a:r>
          </a:p>
          <a:p>
            <a:r>
              <a:rPr lang="en-US" sz="2400" dirty="0"/>
              <a:t>Build Barriers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11DED0-2134-07A8-34DF-DA37FE1BB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45</a:t>
            </a:fld>
            <a:endParaRPr lang="en-GB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FCCF21EB-CA23-8011-ED61-A2DE0C3FCC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83" y="1429719"/>
            <a:ext cx="5516266" cy="3680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102110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BA8B5-BCC9-5212-6602-F2B080576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Mo</a:t>
            </a:r>
            <a:r>
              <a:rPr lang="en-US" dirty="0"/>
              <a:t>nthly Border Patrol Apprehensions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4E8C2C-52E4-E847-C07F-5A2249A63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46</a:t>
            </a:fld>
            <a:endParaRPr lang="en-GB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51E6CBE4-5CF1-70AA-F1D2-D93ECCCC3D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165121"/>
            <a:ext cx="9432757" cy="506510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C240C26-8662-BD0E-9F7E-6BEDD75E2454}"/>
              </a:ext>
            </a:extLst>
          </p:cNvPr>
          <p:cNvSpPr txBox="1"/>
          <p:nvPr/>
        </p:nvSpPr>
        <p:spPr>
          <a:xfrm>
            <a:off x="1443789" y="5692879"/>
            <a:ext cx="8452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2000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A3EB5B9-295E-D37B-6E58-8FFCCC4BBD77}"/>
              </a:ext>
            </a:extLst>
          </p:cNvPr>
          <p:cNvSpPr txBox="1"/>
          <p:nvPr/>
        </p:nvSpPr>
        <p:spPr>
          <a:xfrm>
            <a:off x="8839200" y="5692879"/>
            <a:ext cx="1055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2005</a:t>
            </a:r>
          </a:p>
        </p:txBody>
      </p:sp>
    </p:spTree>
    <p:extLst>
      <p:ext uri="{BB962C8B-B14F-4D97-AF65-F5344CB8AC3E}">
        <p14:creationId xmlns:p14="http://schemas.microsoft.com/office/powerpoint/2010/main" val="314361302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6AC29-ACF6-E663-2D9C-A45B41FEE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Fin</a:t>
            </a:r>
            <a:r>
              <a:rPr lang="en-US" dirty="0"/>
              <a:t>al Thoughts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7CF4F2-46FD-250A-62D9-F7F9B2DE2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47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8C68AC-65E1-B12C-58A2-52E423021641}"/>
              </a:ext>
            </a:extLst>
          </p:cNvPr>
          <p:cNvSpPr txBox="1"/>
          <p:nvPr/>
        </p:nvSpPr>
        <p:spPr>
          <a:xfrm>
            <a:off x="7110662" y="1780674"/>
            <a:ext cx="472841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Building a wall might not be effective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Going through the dessert is dangerous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Illegal to hire undocumented workers but still done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Undocumented are not eligible for welfare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Maybe a points system like Canada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1F76B06-1E08-C63A-525B-70FCCA19ED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2137" y="1325563"/>
            <a:ext cx="6156753" cy="435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90971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4E189-2B23-2F41-BBEB-10A29FA49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355" y="0"/>
            <a:ext cx="10515600" cy="1325563"/>
          </a:xfrm>
        </p:spPr>
        <p:txBody>
          <a:bodyPr/>
          <a:lstStyle/>
          <a:p>
            <a:r>
              <a:rPr lang="en-US" dirty="0"/>
              <a:t>  </a:t>
            </a:r>
            <a:r>
              <a:rPr lang="en-US" sz="4800" dirty="0">
                <a:solidFill>
                  <a:schemeClr val="bg1"/>
                </a:solidFill>
              </a:rPr>
              <a:t>Th</a:t>
            </a:r>
            <a:r>
              <a:rPr lang="en-US" sz="4800" dirty="0">
                <a:solidFill>
                  <a:schemeClr val="accent1">
                    <a:lumMod val="75000"/>
                  </a:schemeClr>
                </a:solidFill>
              </a:rPr>
              <a:t>a</a:t>
            </a:r>
            <a:r>
              <a:rPr lang="en-US" sz="4800" dirty="0"/>
              <a:t>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9064E-051C-1042-85AE-F335B853A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3084" y="716279"/>
            <a:ext cx="10339755" cy="557144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6000" dirty="0"/>
          </a:p>
          <a:p>
            <a:pPr marL="0" indent="0" algn="ctr">
              <a:buNone/>
            </a:pPr>
            <a:r>
              <a:rPr lang="en-US" sz="6500" dirty="0"/>
              <a:t>                       Questions?</a:t>
            </a:r>
            <a:endParaRPr lang="en-US" dirty="0"/>
          </a:p>
          <a:p>
            <a:pPr marL="0" indent="0" algn="ctr">
              <a:buNone/>
            </a:pPr>
            <a:r>
              <a:rPr lang="en-US" dirty="0"/>
              <a:t>                                                         Robert Gitter</a:t>
            </a:r>
          </a:p>
          <a:p>
            <a:pPr marL="0" indent="0">
              <a:buNone/>
            </a:pPr>
            <a:r>
              <a:rPr lang="en-US" dirty="0"/>
              <a:t>                                                                              </a:t>
            </a:r>
            <a:r>
              <a:rPr lang="en-US" dirty="0" err="1"/>
              <a:t>rjgitter@owu.edu</a:t>
            </a:r>
            <a:endParaRPr lang="en-US" dirty="0"/>
          </a:p>
          <a:p>
            <a:pPr marL="0" indent="0" algn="ctr">
              <a:buNone/>
            </a:pPr>
            <a:r>
              <a:rPr lang="en-US" dirty="0"/>
              <a:t>                                                         Contact NEED: </a:t>
            </a:r>
            <a:r>
              <a:rPr lang="en-US" dirty="0">
                <a:hlinkClick r:id="rId2"/>
              </a:rPr>
              <a:t>info@NEEDEcon.org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    Submit a testimonial:  </a:t>
            </a:r>
            <a:r>
              <a:rPr lang="en-US" u="sng" dirty="0">
                <a:hlinkClick r:id="rId3"/>
              </a:rPr>
              <a:t>www.NEEDEcon.org/testimonials.php</a:t>
            </a:r>
            <a:endParaRPr lang="en-US" u="sng" dirty="0"/>
          </a:p>
          <a:p>
            <a:pPr marL="0" indent="0" algn="ctr">
              <a:buNone/>
            </a:pPr>
            <a:r>
              <a:rPr lang="en-US" dirty="0"/>
              <a:t>Become a Friend of NEED:  www.NEEDEcon.org/friend.php</a:t>
            </a: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2F218B-F99A-4145-A67C-DBBA7AD4E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48</a:t>
            </a:fld>
            <a:endParaRPr lang="en-GB" dirty="0"/>
          </a:p>
        </p:txBody>
      </p:sp>
      <p:sp>
        <p:nvSpPr>
          <p:cNvPr id="6" name="AutoShape 4">
            <a:extLst>
              <a:ext uri="{FF2B5EF4-FFF2-40B4-BE49-F238E27FC236}">
                <a16:creationId xmlns:a16="http://schemas.microsoft.com/office/drawing/2014/main" id="{FACF6A25-B212-6B47-34C7-01CDB1F1FB5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6BBF05F-F26E-1B7B-490B-801769CC0F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799" y="1325563"/>
            <a:ext cx="5281449" cy="323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340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7AF01-9403-8B45-9B3D-54F69C904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5704" y="136525"/>
            <a:ext cx="7886700" cy="994172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Sub</a:t>
            </a:r>
            <a:r>
              <a:rPr lang="en-US" dirty="0" err="1"/>
              <a:t>Submitting</a:t>
            </a:r>
            <a:r>
              <a:rPr lang="en-US" dirty="0"/>
              <a:t>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46BCC2-1252-644F-A5FE-9BA98B69FA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1360174"/>
            <a:ext cx="8229600" cy="48700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/>
              <a:t>Hopefully there will be time for a a Q&amp;A after the presentation</a:t>
            </a:r>
          </a:p>
          <a:p>
            <a:pPr marL="0" indent="0">
              <a:buNone/>
            </a:pPr>
            <a:endParaRPr lang="en-US" sz="4400" dirty="0"/>
          </a:p>
          <a:p>
            <a:pPr marL="0" indent="0">
              <a:buNone/>
            </a:pPr>
            <a:r>
              <a:rPr lang="en-US" sz="4400" dirty="0"/>
              <a:t>Please submit questions in chat or you can email them to me later at </a:t>
            </a:r>
            <a:r>
              <a:rPr lang="en-US" sz="4400" dirty="0">
                <a:hlinkClick r:id="rId2"/>
              </a:rPr>
              <a:t>rjgitter@owu.edu</a:t>
            </a:r>
            <a:r>
              <a:rPr lang="en-US" sz="4400" dirty="0"/>
              <a:t> I will try to answer by email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6E0C3F-F683-7649-B9E6-AA5563106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99709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16CDE-52B3-1205-2547-59510E8F4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Mi</a:t>
            </a:r>
            <a:r>
              <a:rPr lang="en-US" dirty="0"/>
              <a:t>gration to the US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948D43-06D2-68AC-14D0-DDAA5ACBE9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66825" y="1085850"/>
            <a:ext cx="7924800" cy="3326115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/>
              <a:t>Difficult to Measure How Many</a:t>
            </a:r>
          </a:p>
          <a:p>
            <a:r>
              <a:rPr lang="en-US" dirty="0"/>
              <a:t>Legal Immigrants - easy</a:t>
            </a:r>
          </a:p>
          <a:p>
            <a:r>
              <a:rPr lang="en-US" dirty="0"/>
              <a:t>Undocumented Immigrants</a:t>
            </a:r>
          </a:p>
          <a:p>
            <a:r>
              <a:rPr lang="en-US" dirty="0"/>
              <a:t>Return Immigrants – no record if return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43A592-35A1-EE5C-15EC-F58E7FDD2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6</a:t>
            </a:fld>
            <a:endParaRPr lang="en-US"/>
          </a:p>
        </p:txBody>
      </p:sp>
      <p:pic>
        <p:nvPicPr>
          <p:cNvPr id="2050" name="Picture 2" descr="Tide of Mexican immigration is turning | KPCC - NPR News for Southern  California - 89.3 FM">
            <a:extLst>
              <a:ext uri="{FF2B5EF4-FFF2-40B4-BE49-F238E27FC236}">
                <a16:creationId xmlns:a16="http://schemas.microsoft.com/office/drawing/2014/main" id="{72E0F995-757F-A38D-E90A-AE2E2306F240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3918826"/>
            <a:ext cx="3505200" cy="231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51422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4F4D-A341-752D-D1FC-EE7DB7DEF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Me</a:t>
            </a:r>
            <a:r>
              <a:rPr lang="en-US" dirty="0"/>
              <a:t>xican-Born People in the US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A9AEC2-6CDB-0B86-749F-71CAE8EC12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7</a:t>
            </a:fld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BA50F7CA-3611-5C1B-F4FF-29E8A3EA689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417639"/>
            <a:ext cx="7578204" cy="4229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E5A87F1-F563-0816-B8C3-2C4A06FCE00E}"/>
              </a:ext>
            </a:extLst>
          </p:cNvPr>
          <p:cNvSpPr txBox="1"/>
          <p:nvPr/>
        </p:nvSpPr>
        <p:spPr>
          <a:xfrm>
            <a:off x="2971800" y="5647532"/>
            <a:ext cx="7086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About 10.6 million in 2022 (Latest data)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1 in 14 people born in Mexico currently lives in the US</a:t>
            </a:r>
          </a:p>
        </p:txBody>
      </p:sp>
    </p:spTree>
    <p:extLst>
      <p:ext uri="{BB962C8B-B14F-4D97-AF65-F5344CB8AC3E}">
        <p14:creationId xmlns:p14="http://schemas.microsoft.com/office/powerpoint/2010/main" val="7133003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F2007-E5BE-9E19-5686-9112AB32C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migrant Share of US Population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E9B233B-23BC-2172-DF05-274863CC3A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43200" y="1600200"/>
            <a:ext cx="6904341" cy="516595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4A7ED5-D11B-7C50-7AE9-54E358E3C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8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5E913A-6A95-3C03-4C9B-BC8F024B151D}"/>
              </a:ext>
            </a:extLst>
          </p:cNvPr>
          <p:cNvSpPr txBox="1"/>
          <p:nvPr/>
        </p:nvSpPr>
        <p:spPr>
          <a:xfrm>
            <a:off x="838200" y="2964873"/>
            <a:ext cx="12261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12.4 %</a:t>
            </a: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1885EB91-4F1F-2766-0314-121A1322BFA1}"/>
              </a:ext>
            </a:extLst>
          </p:cNvPr>
          <p:cNvSpPr/>
          <p:nvPr/>
        </p:nvSpPr>
        <p:spPr>
          <a:xfrm>
            <a:off x="2369127" y="3003461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783FC0-C61D-9163-A40D-86C66040F77C}"/>
              </a:ext>
            </a:extLst>
          </p:cNvPr>
          <p:cNvSpPr txBox="1"/>
          <p:nvPr/>
        </p:nvSpPr>
        <p:spPr>
          <a:xfrm>
            <a:off x="11005286" y="2709527"/>
            <a:ext cx="11867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14.3 %</a:t>
            </a:r>
          </a:p>
        </p:txBody>
      </p:sp>
      <p:sp>
        <p:nvSpPr>
          <p:cNvPr id="9" name="Left Arrow 8">
            <a:extLst>
              <a:ext uri="{FF2B5EF4-FFF2-40B4-BE49-F238E27FC236}">
                <a16:creationId xmlns:a16="http://schemas.microsoft.com/office/drawing/2014/main" id="{60CAD1C4-56A5-3C5A-7D05-EE049EC9E23A}"/>
              </a:ext>
            </a:extLst>
          </p:cNvPr>
          <p:cNvSpPr/>
          <p:nvPr/>
        </p:nvSpPr>
        <p:spPr>
          <a:xfrm>
            <a:off x="9837210" y="2709527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0794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F2007-E5BE-9E19-5686-9112AB32C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migrant Share of US Population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E9B233B-23BC-2172-DF05-274863CC3A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10125" y="1515978"/>
            <a:ext cx="6904341" cy="516595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4A7ED5-D11B-7C50-7AE9-54E358E3C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7950FE-12CD-4508-ACD8-B6DEBE1BB436}" type="slidenum">
              <a:rPr lang="en-US" smtClean="0"/>
              <a:t>9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5E913A-6A95-3C03-4C9B-BC8F024B151D}"/>
              </a:ext>
            </a:extLst>
          </p:cNvPr>
          <p:cNvSpPr txBox="1"/>
          <p:nvPr/>
        </p:nvSpPr>
        <p:spPr>
          <a:xfrm>
            <a:off x="838200" y="2964873"/>
            <a:ext cx="12261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12.4 %</a:t>
            </a: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1885EB91-4F1F-2766-0314-121A1322BFA1}"/>
              </a:ext>
            </a:extLst>
          </p:cNvPr>
          <p:cNvSpPr/>
          <p:nvPr/>
        </p:nvSpPr>
        <p:spPr>
          <a:xfrm>
            <a:off x="2369127" y="3003461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783FC0-C61D-9163-A40D-86C66040F77C}"/>
              </a:ext>
            </a:extLst>
          </p:cNvPr>
          <p:cNvSpPr txBox="1"/>
          <p:nvPr/>
        </p:nvSpPr>
        <p:spPr>
          <a:xfrm>
            <a:off x="10487890" y="2847248"/>
            <a:ext cx="12746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14.3 %</a:t>
            </a:r>
          </a:p>
        </p:txBody>
      </p:sp>
      <p:sp>
        <p:nvSpPr>
          <p:cNvPr id="9" name="Left Arrow 8">
            <a:extLst>
              <a:ext uri="{FF2B5EF4-FFF2-40B4-BE49-F238E27FC236}">
                <a16:creationId xmlns:a16="http://schemas.microsoft.com/office/drawing/2014/main" id="{60CAD1C4-56A5-3C5A-7D05-EE049EC9E23A}"/>
              </a:ext>
            </a:extLst>
          </p:cNvPr>
          <p:cNvSpPr/>
          <p:nvPr/>
        </p:nvSpPr>
        <p:spPr>
          <a:xfrm>
            <a:off x="9384305" y="2847248"/>
            <a:ext cx="978408" cy="484632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98A387-B61B-65CB-9010-52E4F3C8C3F4}"/>
              </a:ext>
            </a:extLst>
          </p:cNvPr>
          <p:cNvSpPr txBox="1"/>
          <p:nvPr/>
        </p:nvSpPr>
        <p:spPr>
          <a:xfrm>
            <a:off x="4986013" y="2010766"/>
            <a:ext cx="295305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</a:rPr>
              <a:t>Connecticut 16.3%</a:t>
            </a:r>
          </a:p>
          <a:p>
            <a:r>
              <a:rPr lang="en-US" sz="2800" b="1" dirty="0">
                <a:solidFill>
                  <a:schemeClr val="accent1"/>
                </a:solidFill>
              </a:rPr>
              <a:t>Storrs 14.5 %</a:t>
            </a:r>
          </a:p>
        </p:txBody>
      </p:sp>
    </p:spTree>
    <p:extLst>
      <p:ext uri="{BB962C8B-B14F-4D97-AF65-F5344CB8AC3E}">
        <p14:creationId xmlns:p14="http://schemas.microsoft.com/office/powerpoint/2010/main" val="2778316455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29440</TotalTime>
  <Words>1686</Words>
  <Application>Microsoft Macintosh PowerPoint</Application>
  <PresentationFormat>Widescreen</PresentationFormat>
  <Paragraphs>456</Paragraphs>
  <Slides>48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48</vt:i4>
      </vt:variant>
    </vt:vector>
  </HeadingPairs>
  <TitlesOfParts>
    <vt:vector size="56" baseType="lpstr">
      <vt:lpstr>Arial</vt:lpstr>
      <vt:lpstr>Calibri</vt:lpstr>
      <vt:lpstr>Courier New</vt:lpstr>
      <vt:lpstr>Mangal</vt:lpstr>
      <vt:lpstr>Symbol</vt:lpstr>
      <vt:lpstr>Times New Roman</vt:lpstr>
      <vt:lpstr>Custom Design</vt:lpstr>
      <vt:lpstr>Office Theme</vt:lpstr>
      <vt:lpstr>  Give Me Your Poor, Your Tired, Your Homeless (Some Restrictions  May Apply):   Immigration to the United States in the 21st Century  Bob Gitter, Ohio Wesleyan Prof of Econ, Emeritus  National Economic Education Delegation  University of Connecticut OLLI Storrs, CT April 24, 2025  </vt:lpstr>
      <vt:lpstr> National Economic Education Delegation</vt:lpstr>
      <vt:lpstr>Who Are We?</vt:lpstr>
      <vt:lpstr>Where Are We?</vt:lpstr>
      <vt:lpstr>SubSubmitting Questions</vt:lpstr>
      <vt:lpstr>Migration to the US</vt:lpstr>
      <vt:lpstr>Mexican-Born People in the US</vt:lpstr>
      <vt:lpstr>Immigrant Share of US Population</vt:lpstr>
      <vt:lpstr>Immigrant Share of US Population</vt:lpstr>
      <vt:lpstr>The Migration Decision</vt:lpstr>
      <vt:lpstr>Distribution of Income</vt:lpstr>
      <vt:lpstr>The Dangers of Border Crossing</vt:lpstr>
      <vt:lpstr>Key Laws</vt:lpstr>
      <vt:lpstr>U.S. Immigration 1820-1880</vt:lpstr>
      <vt:lpstr>U.S. Immigration 1880-1924</vt:lpstr>
      <vt:lpstr>U.S. Immigration 1924-1965</vt:lpstr>
      <vt:lpstr>Signing up for Bracero Program</vt:lpstr>
      <vt:lpstr>LBJ Signs Immigration and Nationality Act (1965)</vt:lpstr>
      <vt:lpstr>NUMBER OF IMMIGRANTS BY TYPE OF ADMISSION: FISCAL YEAR 2022 </vt:lpstr>
      <vt:lpstr>H1B Applications  Quota Reached on First Day 2017</vt:lpstr>
      <vt:lpstr>H2A Program</vt:lpstr>
      <vt:lpstr>Immigration Reform and Control  Act of 1986</vt:lpstr>
      <vt:lpstr>Immigrant Share of US Workforce</vt:lpstr>
      <vt:lpstr>Origin of Immigrants</vt:lpstr>
      <vt:lpstr>Share of Population Born in Latin America &amp; Caribbean</vt:lpstr>
      <vt:lpstr>Immigration to Connecticut</vt:lpstr>
      <vt:lpstr>Immigration to Connecticut</vt:lpstr>
      <vt:lpstr>Immigration to Connecticut</vt:lpstr>
      <vt:lpstr>Immigration to Connecticut</vt:lpstr>
      <vt:lpstr> Characteristics of Native and Latin Amer. Born Population (Age 16 &amp; up)  </vt:lpstr>
      <vt:lpstr>Impact of Latin American Immigration</vt:lpstr>
      <vt:lpstr>Recent Immigration Issues</vt:lpstr>
      <vt:lpstr>Undocumented Immigrants in the U S</vt:lpstr>
      <vt:lpstr>DACA (Deferred Action for  Childhood Arrivals)</vt:lpstr>
      <vt:lpstr>The Northern Triangle</vt:lpstr>
      <vt:lpstr>Northern Triangle Apprehensions (Northern Triangle Countries in Red)</vt:lpstr>
      <vt:lpstr>Estimated Unauthorized Immigrant Population</vt:lpstr>
      <vt:lpstr>Asylees and Refugees</vt:lpstr>
      <vt:lpstr>Separation of Children</vt:lpstr>
      <vt:lpstr>Remain in Mexico Policy</vt:lpstr>
      <vt:lpstr>The Surge of Venezuelans</vt:lpstr>
      <vt:lpstr>The Bussing of Migrants</vt:lpstr>
      <vt:lpstr>What Happened in Springfield, Ohio?</vt:lpstr>
      <vt:lpstr> Temporary Protected Status (TPS) </vt:lpstr>
      <vt:lpstr>Executive Orders by President Trump (2025)</vt:lpstr>
      <vt:lpstr>Monthly Border Patrol Apprehensions</vt:lpstr>
      <vt:lpstr>Final Thoughts</vt:lpstr>
      <vt:lpstr>  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Bob Gitter</cp:lastModifiedBy>
  <cp:revision>386</cp:revision>
  <cp:lastPrinted>2022-01-18T19:59:29Z</cp:lastPrinted>
  <dcterms:created xsi:type="dcterms:W3CDTF">2017-05-03T22:30:38Z</dcterms:created>
  <dcterms:modified xsi:type="dcterms:W3CDTF">2025-04-24T14:51:28Z</dcterms:modified>
</cp:coreProperties>
</file>